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69" r:id="rId6"/>
    <p:sldId id="288" r:id="rId7"/>
    <p:sldId id="290" r:id="rId8"/>
    <p:sldId id="291" r:id="rId9"/>
    <p:sldId id="270" r:id="rId10"/>
    <p:sldId id="284" r:id="rId11"/>
    <p:sldId id="289" r:id="rId12"/>
    <p:sldId id="292" r:id="rId13"/>
    <p:sldId id="271" r:id="rId14"/>
    <p:sldId id="293" r:id="rId15"/>
    <p:sldId id="285" r:id="rId16"/>
    <p:sldId id="294" r:id="rId17"/>
    <p:sldId id="295" r:id="rId18"/>
    <p:sldId id="300" r:id="rId19"/>
    <p:sldId id="277" r:id="rId20"/>
    <p:sldId id="273" r:id="rId21"/>
    <p:sldId id="283" r:id="rId22"/>
    <p:sldId id="268" r:id="rId23"/>
    <p:sldId id="298" r:id="rId24"/>
    <p:sldId id="299" r:id="rId25"/>
    <p:sldId id="267" r:id="rId26"/>
    <p:sldId id="258" r:id="rId27"/>
    <p:sldId id="296" r:id="rId28"/>
    <p:sldId id="297" r:id="rId29"/>
    <p:sldId id="275" r:id="rId30"/>
    <p:sldId id="287" r:id="rId31"/>
    <p:sldId id="281" r:id="rId32"/>
    <p:sldId id="282" r:id="rId33"/>
    <p:sldId id="279" r:id="rId34"/>
    <p:sldId id="274" r:id="rId35"/>
    <p:sldId id="264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2" autoAdjust="0"/>
    <p:restoredTop sz="94660"/>
  </p:normalViewPr>
  <p:slideViewPr>
    <p:cSldViewPr snapToGrid="0">
      <p:cViewPr>
        <p:scale>
          <a:sx n="70" d="100"/>
          <a:sy n="70" d="100"/>
        </p:scale>
        <p:origin x="-1248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C3A90AEE-B4AC-4073-9A12-7A84B039AC5F}" type="datetimeFigureOut">
              <a:rPr lang="en-US" altLang="zh-CN"/>
              <a:pPr>
                <a:defRPr/>
              </a:pPr>
              <a:t>7/31/2013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B4F9376-425B-478B-BFCE-A67692CBE7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31501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AA42AD0-4CBE-49C8-B02B-9CE6DF44B76D}" type="slidenum">
              <a:rPr lang="en-US" altLang="zh-CN" smtClean="0">
                <a:latin typeface="Calibri" pitchFamily="34" charset="0"/>
              </a:rPr>
              <a:pPr eaLnBrk="1" hangingPunct="1"/>
              <a:t>1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04ACE68-C8CE-454E-BD52-0AF454D76BEA}" type="slidenum">
              <a:rPr lang="en-US" altLang="zh-CN" smtClean="0">
                <a:latin typeface="Calibri" pitchFamily="34" charset="0"/>
              </a:rPr>
              <a:pPr eaLnBrk="1" hangingPunct="1"/>
              <a:t>10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04ACE68-C8CE-454E-BD52-0AF454D76BEA}" type="slidenum">
              <a:rPr lang="en-US" altLang="zh-CN" smtClean="0">
                <a:latin typeface="Calibri" pitchFamily="34" charset="0"/>
              </a:rPr>
              <a:pPr eaLnBrk="1" hangingPunct="1"/>
              <a:t>11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2216D26-0875-4932-B4DC-C99B93E0FCFB}" type="slidenum">
              <a:rPr lang="en-US" altLang="zh-CN" smtClean="0">
                <a:latin typeface="Calibri" pitchFamily="34" charset="0"/>
              </a:rPr>
              <a:pPr eaLnBrk="1" hangingPunct="1"/>
              <a:t>12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2216D26-0875-4932-B4DC-C99B93E0FCFB}" type="slidenum">
              <a:rPr lang="en-US" altLang="zh-CN" smtClean="0">
                <a:latin typeface="Calibri" pitchFamily="34" charset="0"/>
              </a:rPr>
              <a:pPr eaLnBrk="1" hangingPunct="1"/>
              <a:t>13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2216D26-0875-4932-B4DC-C99B93E0FCFB}" type="slidenum">
              <a:rPr lang="en-US" altLang="zh-CN" smtClean="0">
                <a:latin typeface="Calibri" pitchFamily="34" charset="0"/>
              </a:rPr>
              <a:pPr eaLnBrk="1" hangingPunct="1"/>
              <a:t>14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2216D26-0875-4932-B4DC-C99B93E0FCFB}" type="slidenum">
              <a:rPr lang="en-US" altLang="zh-CN" smtClean="0">
                <a:latin typeface="Calibri" pitchFamily="34" charset="0"/>
              </a:rPr>
              <a:pPr eaLnBrk="1" hangingPunct="1"/>
              <a:t>15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F27043E-F15A-4495-8D7F-FC091F52B352}" type="slidenum">
              <a:rPr lang="en-US" altLang="zh-CN" smtClean="0">
                <a:latin typeface="Calibri" pitchFamily="34" charset="0"/>
              </a:rPr>
              <a:pPr eaLnBrk="1" hangingPunct="1"/>
              <a:t>16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9C0ACE0-E1D6-40B0-ADFC-8DB14CE1AD98}" type="slidenum">
              <a:rPr lang="en-US" altLang="zh-CN" smtClean="0">
                <a:latin typeface="Calibri" pitchFamily="34" charset="0"/>
              </a:rPr>
              <a:pPr eaLnBrk="1" hangingPunct="1"/>
              <a:t>17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88F340A-AB65-4856-8303-CE49654922AA}" type="slidenum">
              <a:rPr lang="en-US" altLang="zh-CN" smtClean="0">
                <a:latin typeface="Calibri" pitchFamily="34" charset="0"/>
              </a:rPr>
              <a:pPr eaLnBrk="1" hangingPunct="1"/>
              <a:t>18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B4FB37A-D141-4BC7-9E17-5BF0268C25D3}" type="slidenum">
              <a:rPr lang="en-US" altLang="zh-CN" smtClean="0">
                <a:latin typeface="Calibri" pitchFamily="34" charset="0"/>
              </a:rPr>
              <a:pPr eaLnBrk="1" hangingPunct="1"/>
              <a:t>19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B237CBF-2FA5-430E-B32F-C14664BD060D}" type="slidenum">
              <a:rPr lang="en-US" altLang="zh-CN" smtClean="0">
                <a:latin typeface="Calibri" pitchFamily="34" charset="0"/>
              </a:rPr>
              <a:pPr eaLnBrk="1" hangingPunct="1"/>
              <a:t>2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4538D5B-E2EC-4FB5-A61E-85BAD8EF5A94}" type="slidenum">
              <a:rPr lang="en-US" altLang="zh-CN" smtClean="0">
                <a:latin typeface="Calibri" pitchFamily="34" charset="0"/>
              </a:rPr>
              <a:pPr eaLnBrk="1" hangingPunct="1"/>
              <a:t>20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5476B97-F21D-4B14-8952-0E6EE8A7BD4D}" type="slidenum">
              <a:rPr lang="en-US" altLang="zh-CN" smtClean="0">
                <a:latin typeface="Calibri" pitchFamily="34" charset="0"/>
              </a:rPr>
              <a:pPr eaLnBrk="1" hangingPunct="1"/>
              <a:t>21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81A1132-3D07-4CBD-9DF3-ED08C0F45D36}" type="slidenum">
              <a:rPr lang="en-US" altLang="zh-CN" smtClean="0">
                <a:latin typeface="Calibri" pitchFamily="34" charset="0"/>
              </a:rPr>
              <a:pPr eaLnBrk="1" hangingPunct="1"/>
              <a:t>22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0954DD7-24D5-49A6-948B-3AAA4A430B25}" type="slidenum">
              <a:rPr lang="en-US" altLang="zh-CN" smtClean="0">
                <a:latin typeface="Calibri" pitchFamily="34" charset="0"/>
              </a:rPr>
              <a:pPr eaLnBrk="1" hangingPunct="1"/>
              <a:t>23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91B039F-45CF-45F2-AB38-9EE3AE43B1FB}" type="slidenum">
              <a:rPr lang="en-US" altLang="zh-CN" smtClean="0">
                <a:latin typeface="Calibri" pitchFamily="34" charset="0"/>
              </a:rPr>
              <a:pPr eaLnBrk="1" hangingPunct="1"/>
              <a:t>24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6C286D2-539F-442F-8829-60BB9F608729}" type="slidenum">
              <a:rPr lang="en-US" altLang="zh-CN" smtClean="0">
                <a:latin typeface="Calibri" pitchFamily="34" charset="0"/>
              </a:rPr>
              <a:pPr eaLnBrk="1" hangingPunct="1"/>
              <a:t>25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A608E47-A319-489D-8FA2-38692B5EDC73}" type="slidenum">
              <a:rPr lang="en-US" altLang="zh-CN" smtClean="0">
                <a:latin typeface="Calibri" pitchFamily="34" charset="0"/>
              </a:rPr>
              <a:pPr eaLnBrk="1" hangingPunct="1"/>
              <a:t>26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45F129C-AB6B-4BD2-8B04-8B70B07079D4}" type="slidenum">
              <a:rPr lang="en-US" altLang="zh-CN" smtClean="0">
                <a:latin typeface="Calibri" pitchFamily="34" charset="0"/>
              </a:rPr>
              <a:pPr eaLnBrk="1" hangingPunct="1"/>
              <a:t>27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5212966-5976-445A-B505-7ECDBF172067}" type="slidenum">
              <a:rPr lang="en-US" altLang="zh-CN" smtClean="0">
                <a:latin typeface="Calibri" pitchFamily="34" charset="0"/>
              </a:rPr>
              <a:pPr eaLnBrk="1" hangingPunct="1"/>
              <a:t>28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CBBC03F-56C5-4986-8CB5-48EFA05DB215}" type="slidenum">
              <a:rPr lang="en-US" altLang="zh-CN" smtClean="0">
                <a:latin typeface="Calibri" pitchFamily="34" charset="0"/>
              </a:rPr>
              <a:pPr eaLnBrk="1" hangingPunct="1"/>
              <a:t>29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1975158-D122-4CF6-A882-976007FE8293}" type="slidenum">
              <a:rPr lang="en-US" altLang="zh-CN" smtClean="0">
                <a:latin typeface="Calibri" pitchFamily="34" charset="0"/>
              </a:rPr>
              <a:pPr eaLnBrk="1" hangingPunct="1"/>
              <a:t>3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A5F5AC3-312E-42B5-9F71-FC584DD4BE8F}" type="slidenum">
              <a:rPr lang="en-US" altLang="zh-CN" smtClean="0">
                <a:latin typeface="Calibri" pitchFamily="34" charset="0"/>
              </a:rPr>
              <a:pPr eaLnBrk="1" hangingPunct="1"/>
              <a:t>30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54EC3D7-079C-424A-87E3-B616D6B74FE0}" type="slidenum">
              <a:rPr lang="en-US" altLang="zh-CN" smtClean="0">
                <a:latin typeface="Calibri" pitchFamily="34" charset="0"/>
              </a:rPr>
              <a:pPr eaLnBrk="1" hangingPunct="1"/>
              <a:t>31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35A6324-5154-4B58-872E-6BB44BD9B47B}" type="slidenum">
              <a:rPr lang="en-US" altLang="zh-CN" smtClean="0">
                <a:latin typeface="Calibri" pitchFamily="34" charset="0"/>
              </a:rPr>
              <a:pPr eaLnBrk="1" hangingPunct="1"/>
              <a:t>32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1975158-D122-4CF6-A882-976007FE8293}" type="slidenum">
              <a:rPr lang="en-US" altLang="zh-CN" smtClean="0">
                <a:latin typeface="Calibri" pitchFamily="34" charset="0"/>
              </a:rPr>
              <a:pPr eaLnBrk="1" hangingPunct="1"/>
              <a:t>4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1975158-D122-4CF6-A882-976007FE8293}" type="slidenum">
              <a:rPr lang="en-US" altLang="zh-CN" smtClean="0">
                <a:latin typeface="Calibri" pitchFamily="34" charset="0"/>
              </a:rPr>
              <a:pPr eaLnBrk="1" hangingPunct="1"/>
              <a:t>5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0EBCB38-CD76-4ED3-B35F-59E20DF1B72E}" type="slidenum">
              <a:rPr lang="en-US" altLang="zh-CN" smtClean="0">
                <a:latin typeface="Calibri" pitchFamily="34" charset="0"/>
              </a:rPr>
              <a:pPr eaLnBrk="1" hangingPunct="1"/>
              <a:t>6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13B57FE-13C6-4AD8-9432-FFE0FE3F9AFD}" type="slidenum">
              <a:rPr lang="en-US" altLang="zh-CN" smtClean="0">
                <a:latin typeface="Calibri" pitchFamily="34" charset="0"/>
              </a:rPr>
              <a:pPr eaLnBrk="1" hangingPunct="1"/>
              <a:t>7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B3DC0E8-7D08-40F8-BF8F-497DE1708B33}" type="slidenum">
              <a:rPr lang="en-US" altLang="zh-CN" smtClean="0">
                <a:latin typeface="Calibri" pitchFamily="34" charset="0"/>
              </a:rPr>
              <a:pPr eaLnBrk="1" hangingPunct="1"/>
              <a:t>8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B3DC0E8-7D08-40F8-BF8F-497DE1708B33}" type="slidenum">
              <a:rPr lang="en-US" altLang="zh-CN" smtClean="0">
                <a:latin typeface="Calibri" pitchFamily="34" charset="0"/>
              </a:rPr>
              <a:pPr eaLnBrk="1" hangingPunct="1"/>
              <a:t>9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NEWTitleSlide cop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BirdForTitl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2581275"/>
            <a:ext cx="147478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0810" y="3009308"/>
            <a:ext cx="6537533" cy="461665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  <a:effectLst>
                  <a:outerShdw blurRad="127000" dist="63500" dir="54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0146" y="4040014"/>
            <a:ext cx="6174336" cy="40011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effectLst>
                  <a:outerShdw blurRad="127000" dist="63500" dir="54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034" y="959037"/>
            <a:ext cx="7986040" cy="2154436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0575C-9C7F-4D15-83E6-B78EA669EF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619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0E0FF-138F-476B-BBEA-3F01F74EC3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922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1FC0E-396A-4191-9201-70372B5CBA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56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Header /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EWTitleSlide cop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DividerBir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2025650"/>
            <a:ext cx="62880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4415" y="3009309"/>
            <a:ext cx="6537533" cy="461665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000" b="1" kern="1200" spc="300" dirty="0">
                <a:solidFill>
                  <a:schemeClr val="bg1"/>
                </a:solidFill>
                <a:effectLst>
                  <a:outerShdw blurRad="127000" dist="63500" dir="54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9612" y="3928916"/>
            <a:ext cx="6174336" cy="369332"/>
          </a:xfrm>
        </p:spPr>
        <p:txBody>
          <a:bodyPr/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lang="en-US" sz="1800" kern="1200" dirty="0">
                <a:solidFill>
                  <a:schemeClr val="bg1"/>
                </a:solidFill>
                <a:effectLst>
                  <a:outerShdw blurRad="127000" dist="63500" dir="54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59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NEWLogoSli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19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VFPPT-NEWSlideBackground1 copy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2825" y="161925"/>
            <a:ext cx="7696200" cy="32385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8513" y="1077913"/>
            <a:ext cx="7986712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588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fld id="{0930A1C6-5340-4647-A52A-D3CE8BB26B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0" name="Group 10"/>
          <p:cNvGrpSpPr>
            <a:grpSpLocks/>
          </p:cNvGrpSpPr>
          <p:nvPr userDrawn="1"/>
        </p:nvGrpSpPr>
        <p:grpSpPr bwMode="auto">
          <a:xfrm>
            <a:off x="131763" y="200025"/>
            <a:ext cx="838200" cy="442913"/>
            <a:chOff x="606" y="2346"/>
            <a:chExt cx="2932" cy="1550"/>
          </a:xfrm>
        </p:grpSpPr>
        <p:sp>
          <p:nvSpPr>
            <p:cNvPr id="1031" name="Freeform 8"/>
            <p:cNvSpPr>
              <a:spLocks/>
            </p:cNvSpPr>
            <p:nvPr/>
          </p:nvSpPr>
          <p:spPr bwMode="auto">
            <a:xfrm>
              <a:off x="606" y="3109"/>
              <a:ext cx="1921" cy="787"/>
            </a:xfrm>
            <a:custGeom>
              <a:avLst/>
              <a:gdLst>
                <a:gd name="T0" fmla="*/ 11500 w 813"/>
                <a:gd name="T1" fmla="*/ 4186261 h 333"/>
                <a:gd name="T2" fmla="*/ 552690 w 813"/>
                <a:gd name="T3" fmla="*/ 3787959 h 333"/>
                <a:gd name="T4" fmla="*/ 3911811 w 813"/>
                <a:gd name="T5" fmla="*/ 462439 h 333"/>
                <a:gd name="T6" fmla="*/ 4935642 w 813"/>
                <a:gd name="T7" fmla="*/ 27207 h 333"/>
                <a:gd name="T8" fmla="*/ 10073670 w 813"/>
                <a:gd name="T9" fmla="*/ 27207 h 333"/>
                <a:gd name="T10" fmla="*/ 10420636 w 813"/>
                <a:gd name="T11" fmla="*/ 92696 h 333"/>
                <a:gd name="T12" fmla="*/ 9867598 w 813"/>
                <a:gd name="T13" fmla="*/ 517751 h 333"/>
                <a:gd name="T14" fmla="*/ 6650835 w 813"/>
                <a:gd name="T15" fmla="*/ 3712147 h 333"/>
                <a:gd name="T16" fmla="*/ 5511826 w 813"/>
                <a:gd name="T17" fmla="*/ 4266993 h 333"/>
                <a:gd name="T18" fmla="*/ 461364 w 813"/>
                <a:gd name="T19" fmla="*/ 4266993 h 333"/>
                <a:gd name="T20" fmla="*/ 11500 w 813"/>
                <a:gd name="T21" fmla="*/ 4186261 h 3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13" h="333">
                  <a:moveTo>
                    <a:pt x="1" y="326"/>
                  </a:moveTo>
                  <a:cubicBezTo>
                    <a:pt x="0" y="323"/>
                    <a:pt x="15" y="324"/>
                    <a:pt x="43" y="295"/>
                  </a:cubicBezTo>
                  <a:cubicBezTo>
                    <a:pt x="72" y="266"/>
                    <a:pt x="305" y="36"/>
                    <a:pt x="305" y="36"/>
                  </a:cubicBezTo>
                  <a:cubicBezTo>
                    <a:pt x="305" y="36"/>
                    <a:pt x="331" y="2"/>
                    <a:pt x="385" y="2"/>
                  </a:cubicBezTo>
                  <a:cubicBezTo>
                    <a:pt x="786" y="2"/>
                    <a:pt x="786" y="2"/>
                    <a:pt x="786" y="2"/>
                  </a:cubicBezTo>
                  <a:cubicBezTo>
                    <a:pt x="786" y="2"/>
                    <a:pt x="791" y="0"/>
                    <a:pt x="813" y="7"/>
                  </a:cubicBezTo>
                  <a:cubicBezTo>
                    <a:pt x="813" y="7"/>
                    <a:pt x="798" y="12"/>
                    <a:pt x="770" y="40"/>
                  </a:cubicBezTo>
                  <a:cubicBezTo>
                    <a:pt x="740" y="70"/>
                    <a:pt x="519" y="289"/>
                    <a:pt x="519" y="289"/>
                  </a:cubicBezTo>
                  <a:cubicBezTo>
                    <a:pt x="519" y="289"/>
                    <a:pt x="478" y="332"/>
                    <a:pt x="430" y="332"/>
                  </a:cubicBezTo>
                  <a:cubicBezTo>
                    <a:pt x="36" y="332"/>
                    <a:pt x="36" y="332"/>
                    <a:pt x="36" y="332"/>
                  </a:cubicBezTo>
                  <a:cubicBezTo>
                    <a:pt x="36" y="332"/>
                    <a:pt x="18" y="333"/>
                    <a:pt x="1" y="326"/>
                  </a:cubicBezTo>
                </a:path>
              </a:pathLst>
            </a:custGeom>
            <a:solidFill>
              <a:srgbClr val="007A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9"/>
            <p:cNvSpPr>
              <a:spLocks/>
            </p:cNvSpPr>
            <p:nvPr/>
          </p:nvSpPr>
          <p:spPr bwMode="auto">
            <a:xfrm>
              <a:off x="1620" y="2346"/>
              <a:ext cx="1918" cy="789"/>
            </a:xfrm>
            <a:custGeom>
              <a:avLst/>
              <a:gdLst>
                <a:gd name="T0" fmla="*/ 10359980 w 812"/>
                <a:gd name="T1" fmla="*/ 4178530 h 334"/>
                <a:gd name="T2" fmla="*/ 9819288 w 812"/>
                <a:gd name="T3" fmla="*/ 3782046 h 334"/>
                <a:gd name="T4" fmla="*/ 6486860 w 812"/>
                <a:gd name="T5" fmla="*/ 460495 h 334"/>
                <a:gd name="T6" fmla="*/ 5466130 w 812"/>
                <a:gd name="T7" fmla="*/ 38543 h 334"/>
                <a:gd name="T8" fmla="*/ 329473 w 812"/>
                <a:gd name="T9" fmla="*/ 38543 h 334"/>
                <a:gd name="T10" fmla="*/ 0 w 812"/>
                <a:gd name="T11" fmla="*/ 102700 h 334"/>
                <a:gd name="T12" fmla="*/ 535798 w 812"/>
                <a:gd name="T13" fmla="*/ 524659 h 334"/>
                <a:gd name="T14" fmla="*/ 3742372 w 812"/>
                <a:gd name="T15" fmla="*/ 3706403 h 334"/>
                <a:gd name="T16" fmla="*/ 4878194 w 812"/>
                <a:gd name="T17" fmla="*/ 4258122 h 334"/>
                <a:gd name="T18" fmla="*/ 9911159 w 812"/>
                <a:gd name="T19" fmla="*/ 4258122 h 334"/>
                <a:gd name="T20" fmla="*/ 10359980 w 812"/>
                <a:gd name="T21" fmla="*/ 4178530 h 3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12" h="334">
                  <a:moveTo>
                    <a:pt x="811" y="327"/>
                  </a:moveTo>
                  <a:cubicBezTo>
                    <a:pt x="812" y="324"/>
                    <a:pt x="798" y="324"/>
                    <a:pt x="769" y="296"/>
                  </a:cubicBezTo>
                  <a:cubicBezTo>
                    <a:pt x="740" y="267"/>
                    <a:pt x="508" y="36"/>
                    <a:pt x="508" y="36"/>
                  </a:cubicBezTo>
                  <a:cubicBezTo>
                    <a:pt x="508" y="36"/>
                    <a:pt x="482" y="3"/>
                    <a:pt x="4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2" y="0"/>
                    <a:pt x="0" y="8"/>
                  </a:cubicBezTo>
                  <a:cubicBezTo>
                    <a:pt x="0" y="8"/>
                    <a:pt x="14" y="13"/>
                    <a:pt x="42" y="41"/>
                  </a:cubicBezTo>
                  <a:cubicBezTo>
                    <a:pt x="72" y="71"/>
                    <a:pt x="293" y="290"/>
                    <a:pt x="293" y="290"/>
                  </a:cubicBezTo>
                  <a:cubicBezTo>
                    <a:pt x="293" y="290"/>
                    <a:pt x="334" y="333"/>
                    <a:pt x="382" y="333"/>
                  </a:cubicBezTo>
                  <a:cubicBezTo>
                    <a:pt x="776" y="333"/>
                    <a:pt x="776" y="333"/>
                    <a:pt x="776" y="333"/>
                  </a:cubicBezTo>
                  <a:cubicBezTo>
                    <a:pt x="776" y="333"/>
                    <a:pt x="794" y="334"/>
                    <a:pt x="811" y="327"/>
                  </a:cubicBezTo>
                </a:path>
              </a:pathLst>
            </a:custGeom>
            <a:solidFill>
              <a:srgbClr val="007A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0" r:id="rId2"/>
    <p:sldLayoutId id="2147483761" r:id="rId3"/>
    <p:sldLayoutId id="2147483762" r:id="rId4"/>
    <p:sldLayoutId id="2147483764" r:id="rId5"/>
    <p:sldLayoutId id="2147483765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 kern="1200" cap="all" spc="300">
          <a:solidFill>
            <a:schemeClr val="tx2"/>
          </a:solidFill>
          <a:latin typeface="Arial Narrow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 Narrow" pitchFamily="34" charset="0"/>
        </a:defRPr>
      </a:lvl9pPr>
    </p:titleStyle>
    <p:bodyStyle>
      <a:lvl1pPr marL="461963" indent="-461963" algn="l" rtl="0" eaLnBrk="0" fontAlgn="base" hangingPunct="0">
        <a:spcBef>
          <a:spcPct val="0"/>
        </a:spcBef>
        <a:spcAft>
          <a:spcPts val="1200"/>
        </a:spcAft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90513" algn="l" rtl="0" eaLnBrk="0" fontAlgn="base" hangingPunct="0">
        <a:spcBef>
          <a:spcPct val="0"/>
        </a:spcBef>
        <a:spcAft>
          <a:spcPts val="1200"/>
        </a:spcAft>
        <a:buClr>
          <a:schemeClr val="bg2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ts val="1200"/>
        </a:spcAft>
        <a:buClr>
          <a:schemeClr val="bg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ts val="1200"/>
        </a:spcAft>
        <a:buClr>
          <a:schemeClr val="bg2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ts val="1200"/>
        </a:spcAft>
        <a:buClr>
          <a:schemeClr val="bg2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.xml"/><Relationship Id="rId7" Type="http://schemas.openxmlformats.org/officeDocument/2006/relationships/slide" Target="slide2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31.xml"/><Relationship Id="rId5" Type="http://schemas.openxmlformats.org/officeDocument/2006/relationships/slide" Target="slide17.xml"/><Relationship Id="rId10" Type="http://schemas.openxmlformats.org/officeDocument/2006/relationships/slide" Target="slide30.xml"/><Relationship Id="rId4" Type="http://schemas.openxmlformats.org/officeDocument/2006/relationships/slide" Target="slide6.xml"/><Relationship Id="rId9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jpe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68513" y="2987675"/>
            <a:ext cx="6537325" cy="92392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zh-CN" cap="none" smtClean="0">
                <a:effectLst/>
              </a:rPr>
              <a:t>软件知识和经验介绍、各种问题处理和相应工具使用介绍</a:t>
            </a:r>
            <a:endParaRPr lang="zh-CN" altLang="en-US" cap="none" smtClean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9538" y="4040188"/>
            <a:ext cx="6175375" cy="4000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刘超 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(ChaoL1@verifone.com)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采集日志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3900"/>
            <a:ext cx="9144000" cy="4247317"/>
          </a:xfrm>
        </p:spPr>
        <p:txBody>
          <a:bodyPr rtlCol="0"/>
          <a:lstStyle/>
          <a:p>
            <a:pPr eaLnBrk="1" fontAlgn="auto" hangingPunct="1">
              <a:spcBef>
                <a:spcPts val="0"/>
              </a:spcBef>
              <a:defRPr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的串口日志  </a:t>
            </a:r>
            <a:r>
              <a:rPr lang="en-US" altLang="zh-CN" dirty="0" smtClean="0"/>
              <a:t>--POS</a:t>
            </a:r>
            <a:r>
              <a:rPr lang="zh-CN" altLang="en-US" dirty="0" smtClean="0"/>
              <a:t>端基本参</a:t>
            </a:r>
            <a:r>
              <a:rPr lang="zh-CN" altLang="en-US" dirty="0"/>
              <a:t>数</a:t>
            </a:r>
            <a:endParaRPr lang="en-US" altLang="zh-CN" dirty="0" smtClean="0"/>
          </a:p>
          <a:p>
            <a:pPr lvl="1" eaLnBrk="1" fontAlgn="auto" hangingPunct="1">
              <a:spcBef>
                <a:spcPts val="0"/>
              </a:spcBef>
              <a:defRPr/>
            </a:pPr>
            <a:r>
              <a:rPr lang="zh-CN" altLang="en-US" dirty="0"/>
              <a:t>通</a:t>
            </a:r>
            <a:r>
              <a:rPr lang="zh-CN" altLang="en-US" dirty="0" smtClean="0"/>
              <a:t>常情况下取日志的参数为：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2" eaLnBrk="1" fontAlgn="auto" hangingPunct="1">
              <a:spcBef>
                <a:spcPts val="0"/>
              </a:spcBef>
              <a:defRPr/>
            </a:pPr>
            <a:r>
              <a:rPr lang="en-US" altLang="zh-CN" dirty="0" smtClean="0"/>
              <a:t>GPRS</a:t>
            </a:r>
          </a:p>
          <a:p>
            <a:pPr marL="914400" lvl="2" indent="0" eaLnBrk="1" fontAlgn="auto" hangingPunct="1">
              <a:spcBef>
                <a:spcPts val="0"/>
              </a:spcBef>
              <a:buNone/>
              <a:defRPr/>
            </a:pPr>
            <a:r>
              <a:rPr lang="en-US" altLang="zh-CN" dirty="0" err="1" smtClean="0"/>
              <a:t>ddl</a:t>
            </a:r>
            <a:r>
              <a:rPr lang="en-US" altLang="zh-CN" dirty="0" smtClean="0"/>
              <a:t> </a:t>
            </a:r>
            <a:r>
              <a:rPr lang="en-US" altLang="zh-CN" dirty="0"/>
              <a:t>–p1 </a:t>
            </a:r>
            <a:r>
              <a:rPr lang="en-US" altLang="zh-CN" b="1" dirty="0">
                <a:solidFill>
                  <a:srgbClr val="FF0000"/>
                </a:solidFill>
              </a:rPr>
              <a:t>*DEBUG=1 CELOG=C CEFIL=0x000FF0F0 *PCAP=1</a:t>
            </a:r>
          </a:p>
          <a:p>
            <a:pPr lvl="2" eaLnBrk="1" fontAlgn="auto" hangingPunct="1">
              <a:spcBef>
                <a:spcPts val="0"/>
              </a:spcBef>
              <a:defRPr/>
            </a:pPr>
            <a:r>
              <a:rPr lang="en-US" altLang="zh-CN" dirty="0" err="1" smtClean="0"/>
              <a:t>WiFi</a:t>
            </a:r>
            <a:r>
              <a:rPr lang="zh-CN" altLang="en-US" dirty="0" smtClean="0"/>
              <a:t>、蓝牙</a:t>
            </a:r>
            <a:endParaRPr lang="en-US" altLang="zh-CN" dirty="0" smtClean="0"/>
          </a:p>
          <a:p>
            <a:pPr marL="914400" lvl="2" indent="0" eaLnBrk="1" fontAlgn="auto" hangingPunct="1">
              <a:spcBef>
                <a:spcPts val="0"/>
              </a:spcBef>
              <a:buNone/>
              <a:defRPr/>
            </a:pPr>
            <a:r>
              <a:rPr lang="en-US" altLang="zh-CN" dirty="0" err="1"/>
              <a:t>ddl</a:t>
            </a:r>
            <a:r>
              <a:rPr lang="en-US" altLang="zh-CN" dirty="0"/>
              <a:t> –p1 </a:t>
            </a:r>
            <a:r>
              <a:rPr lang="en-US" altLang="zh-CN" b="1" dirty="0">
                <a:solidFill>
                  <a:srgbClr val="FF0000"/>
                </a:solidFill>
              </a:rPr>
              <a:t>*DEBUG=1 CELOG=C 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CEFIL=0x00040010 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WSUPLOG=C 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WSUPFIL=0x0000001E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*PCAP=1 </a:t>
            </a:r>
            <a:endParaRPr lang="en-US" altLang="zh-CN" dirty="0" smtClean="0"/>
          </a:p>
          <a:p>
            <a:pPr lvl="2" eaLnBrk="1" fontAlgn="auto" hangingPunct="1">
              <a:spcBef>
                <a:spcPts val="0"/>
              </a:spcBef>
              <a:defRPr/>
            </a:pPr>
            <a:r>
              <a:rPr lang="zh-CN" altLang="en-US" dirty="0" smtClean="0"/>
              <a:t>其他（包括</a:t>
            </a:r>
            <a:r>
              <a:rPr lang="en-US" altLang="zh-CN" dirty="0" smtClean="0"/>
              <a:t>CDMA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914400" lvl="2" indent="0" eaLnBrk="1" fontAlgn="auto" hangingPunct="1">
              <a:spcBef>
                <a:spcPts val="0"/>
              </a:spcBef>
              <a:buNone/>
              <a:defRPr/>
            </a:pPr>
            <a:r>
              <a:rPr lang="en-US" altLang="zh-CN" dirty="0" err="1"/>
              <a:t>ddl</a:t>
            </a:r>
            <a:r>
              <a:rPr lang="en-US" altLang="zh-CN" dirty="0"/>
              <a:t> –p1 </a:t>
            </a:r>
            <a:r>
              <a:rPr lang="en-US" altLang="zh-CN" b="1" dirty="0">
                <a:solidFill>
                  <a:srgbClr val="FF0000"/>
                </a:solidFill>
              </a:rPr>
              <a:t>*DEBUG=1 CELOG=C 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CEFIL=0xFFFFFFFF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*PCAP=1</a:t>
            </a:r>
            <a:endParaRPr lang="en-US" altLang="zh-CN" dirty="0" smtClean="0"/>
          </a:p>
          <a:p>
            <a:pPr marL="512762" lvl="1" indent="0" eaLnBrk="1" fontAlgn="auto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dirty="0"/>
              <a:t>	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1812494-7A77-445A-8972-8C317ECBAA47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967" y="5131554"/>
            <a:ext cx="8011235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TIPS:</a:t>
            </a:r>
          </a:p>
          <a:p>
            <a:r>
              <a:rPr lang="en-US" altLang="zh-CN" dirty="0" smtClean="0"/>
              <a:t>GPRS</a:t>
            </a:r>
            <a:r>
              <a:rPr lang="zh-CN" altLang="en-US" dirty="0" smtClean="0"/>
              <a:t>以外的参数设置可能会变化，取日志前，最好再进行一下确认。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采集日志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23900"/>
            <a:ext cx="9144000" cy="3785652"/>
          </a:xfrm>
        </p:spPr>
        <p:txBody>
          <a:bodyPr rtlCol="0"/>
          <a:lstStyle/>
          <a:p>
            <a:pPr eaLnBrk="1" fontAlgn="auto" hangingPunct="1">
              <a:spcBef>
                <a:spcPts val="0"/>
              </a:spcBef>
              <a:defRPr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的串口日志  </a:t>
            </a:r>
            <a:r>
              <a:rPr lang="en-US" altLang="zh-CN" dirty="0" smtClean="0"/>
              <a:t>--POS</a:t>
            </a:r>
            <a:r>
              <a:rPr lang="zh-CN" altLang="en-US" dirty="0" smtClean="0"/>
              <a:t>端参数</a:t>
            </a:r>
            <a:endParaRPr lang="en-US" altLang="zh-CN" dirty="0" smtClean="0"/>
          </a:p>
          <a:p>
            <a:pPr lvl="1" eaLnBrk="1" fontAlgn="auto" hangingPunct="1"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lang="zh-CN" altLang="en-US" dirty="0" smtClean="0"/>
              <a:t>参数设定（取得系统日志）</a:t>
            </a:r>
            <a:endParaRPr lang="en-US" altLang="zh-CN" dirty="0" smtClean="0"/>
          </a:p>
          <a:p>
            <a:pPr marL="512762" lvl="1" indent="0" eaLnBrk="1" fontAlgn="auto" hangingPunct="1"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1600" dirty="0" smtClean="0"/>
              <a:t>	*DEBUG=1</a:t>
            </a:r>
          </a:p>
          <a:p>
            <a:pPr marL="512762" lvl="1" indent="0" eaLnBrk="1" fontAlgn="auto" hangingPunct="1"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1600" dirty="0" smtClean="0"/>
              <a:t>	</a:t>
            </a:r>
            <a:r>
              <a:rPr lang="zh-CN" altLang="en-US" sz="1600" dirty="0" smtClean="0"/>
              <a:t>设定在</a:t>
            </a:r>
            <a:r>
              <a:rPr lang="en-US" altLang="zh-CN" sz="1600" dirty="0" smtClean="0"/>
              <a:t>GROUP1</a:t>
            </a:r>
            <a:r>
              <a:rPr lang="zh-CN" altLang="en-US" sz="1600" dirty="0" smtClean="0"/>
              <a:t>，用于接收系统日志，通常用于发生</a:t>
            </a:r>
            <a:r>
              <a:rPr lang="en-US" altLang="zh-CN" sz="1600" dirty="0" smtClean="0"/>
              <a:t>System Error</a:t>
            </a:r>
            <a:r>
              <a:rPr lang="zh-CN" altLang="en-US" sz="1600" dirty="0" smtClean="0"/>
              <a:t>时</a:t>
            </a:r>
            <a:endParaRPr lang="en-US" altLang="zh-CN" sz="1600" dirty="0" smtClean="0"/>
          </a:p>
          <a:p>
            <a:pPr marL="512762" lvl="1" indent="0" eaLnBrk="1" fontAlgn="auto" hangingPunct="1"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1600" dirty="0" smtClean="0"/>
              <a:t>	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注意，如果</a:t>
            </a:r>
            <a:r>
              <a:rPr lang="en-US" altLang="zh-CN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POS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端使用</a:t>
            </a:r>
            <a:r>
              <a:rPr lang="en-US" altLang="zh-CN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COM1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下载程序，需要将此值改为</a:t>
            </a:r>
            <a:r>
              <a:rPr lang="en-US" altLang="zh-CN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0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，然后重启</a:t>
            </a:r>
            <a:r>
              <a:rPr lang="en-US" altLang="zh-CN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POS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，才可以下载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lvl="1" eaLnBrk="1" fontAlgn="auto" hangingPunct="1"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lang="zh-CN" altLang="en-US" dirty="0"/>
              <a:t>参数设定（</a:t>
            </a:r>
            <a:r>
              <a:rPr lang="zh-CN" altLang="en-US" dirty="0" smtClean="0"/>
              <a:t>取得应用日志），</a:t>
            </a:r>
            <a:r>
              <a:rPr lang="zh-CN" altLang="en-US" dirty="0" smtClean="0">
                <a:solidFill>
                  <a:srgbClr val="FF0000"/>
                </a:solidFill>
              </a:rPr>
              <a:t>目前</a:t>
            </a:r>
            <a:r>
              <a:rPr lang="en-US" altLang="zh-CN" dirty="0" smtClean="0">
                <a:solidFill>
                  <a:srgbClr val="FF0000"/>
                </a:solidFill>
              </a:rPr>
              <a:t>Trident</a:t>
            </a:r>
            <a:r>
              <a:rPr lang="zh-CN" altLang="en-US" dirty="0" smtClean="0">
                <a:solidFill>
                  <a:srgbClr val="FF0000"/>
                </a:solidFill>
              </a:rPr>
              <a:t>平台基本不用这种日志了</a:t>
            </a:r>
            <a:endParaRPr lang="en-US" altLang="zh-CN" dirty="0">
              <a:solidFill>
                <a:srgbClr val="FF0000"/>
              </a:solidFill>
            </a:endParaRPr>
          </a:p>
          <a:p>
            <a:pPr marL="512762" lvl="1" indent="0" eaLnBrk="1" fontAlgn="auto" hangingPunct="1"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1600" dirty="0" smtClean="0"/>
              <a:t>	#LOGPORT=COM1</a:t>
            </a:r>
          </a:p>
          <a:p>
            <a:pPr marL="512762" lvl="1" indent="0" eaLnBrk="1" fontAlgn="auto" hangingPunct="1"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1600" dirty="0" smtClean="0"/>
              <a:t>	</a:t>
            </a:r>
            <a:r>
              <a:rPr lang="zh-CN" altLang="en-US" sz="1600" dirty="0" smtClean="0"/>
              <a:t>设定在</a:t>
            </a:r>
            <a:r>
              <a:rPr lang="en-US" altLang="zh-CN" sz="1600" dirty="0" smtClean="0"/>
              <a:t>GROUP15</a:t>
            </a:r>
            <a:r>
              <a:rPr lang="zh-CN" altLang="en-US" sz="1600" dirty="0" smtClean="0"/>
              <a:t>，用于接收应用程序日志，通常用于收集应用程序数据</a:t>
            </a:r>
            <a:endParaRPr lang="en-US" altLang="zh-CN" sz="1600" dirty="0" smtClean="0"/>
          </a:p>
          <a:p>
            <a:pPr marL="512762" lvl="1" indent="0" eaLnBrk="1" fontAlgn="auto" hangingPunct="1"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1600" dirty="0" smtClean="0"/>
              <a:t>	</a:t>
            </a:r>
            <a:r>
              <a:rPr lang="zh-CN" altLang="en-US" sz="1600" dirty="0" smtClean="0"/>
              <a:t>但是，有的应用程序日志也可以使用</a:t>
            </a:r>
            <a:r>
              <a:rPr lang="en-US" altLang="zh-CN" sz="1600" dirty="0" smtClean="0"/>
              <a:t>*DEBUG=1</a:t>
            </a:r>
            <a:r>
              <a:rPr lang="zh-CN" altLang="en-US" sz="1600" dirty="0" smtClean="0"/>
              <a:t>接收，请与应用程序开发者确认。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1812494-7A77-445A-8972-8C317ECBAA47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967" y="5131554"/>
            <a:ext cx="8011235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/>
              <a:t>TIPS:</a:t>
            </a:r>
          </a:p>
          <a:p>
            <a:pPr marL="0" lvl="1"/>
            <a:r>
              <a:rPr lang="zh-CN" altLang="en-US" dirty="0" smtClean="0"/>
              <a:t>以上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个参数不要同时使用，同时使用时，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接收不到日志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95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采集日志</a:t>
            </a:r>
            <a:endParaRPr lang="zh-CN" altLang="en-US" dirty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0" y="573043"/>
            <a:ext cx="9144000" cy="36317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的串口日志  </a:t>
            </a:r>
            <a:r>
              <a:rPr lang="en-US" altLang="zh-CN" dirty="0" smtClean="0"/>
              <a:t>--</a:t>
            </a:r>
            <a:r>
              <a:rPr lang="zh-CN" altLang="en-US" dirty="0" smtClean="0"/>
              <a:t>参数说明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参数说明：</a:t>
            </a:r>
            <a:r>
              <a:rPr lang="zh-CN" altLang="zh-CN" dirty="0" smtClean="0"/>
              <a:t> </a:t>
            </a:r>
            <a:r>
              <a:rPr lang="zh-CN" altLang="zh-CN" dirty="0" smtClean="0">
                <a:solidFill>
                  <a:srgbClr val="FF0000"/>
                </a:solidFill>
              </a:rPr>
              <a:t>CELOG=C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zh-CN" dirty="0" smtClean="0">
                <a:solidFill>
                  <a:srgbClr val="FF0000"/>
                </a:solidFill>
              </a:rPr>
              <a:t>CEFIL=</a:t>
            </a:r>
            <a:r>
              <a:rPr lang="en-US" altLang="zh-CN" dirty="0" smtClean="0">
                <a:solidFill>
                  <a:srgbClr val="FF0000"/>
                </a:solidFill>
              </a:rPr>
              <a:t>0x000FF0F0 </a:t>
            </a:r>
            <a:r>
              <a:rPr lang="zh-CN" altLang="zh-CN" dirty="0" smtClean="0">
                <a:solidFill>
                  <a:srgbClr val="FF0000"/>
                </a:solidFill>
              </a:rPr>
              <a:t>*PCAP=1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 eaLnBrk="1" hangingPunct="1">
              <a:defRPr/>
            </a:pPr>
            <a:r>
              <a:rPr lang="zh-CN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*PCAP=1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zh-CN" dirty="0" smtClean="0"/>
              <a:t>输出TCP数据</a:t>
            </a:r>
            <a:r>
              <a:rPr lang="zh-CN" altLang="en-US" dirty="0" smtClean="0"/>
              <a:t>报文，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通常用于处理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GPRS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CDMA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CN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WiFi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、以太网等的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TCP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通讯问题</a:t>
            </a:r>
            <a:r>
              <a:rPr lang="zh-CN" altLang="en-US" dirty="0" smtClean="0"/>
              <a:t>；</a:t>
            </a:r>
            <a:r>
              <a:rPr lang="zh-CN" altLang="zh-CN" dirty="0" smtClean="0"/>
              <a:t> </a:t>
            </a:r>
          </a:p>
          <a:p>
            <a:pPr lvl="2" eaLnBrk="1" hangingPunct="1">
              <a:defRPr/>
            </a:pPr>
            <a:r>
              <a:rPr lang="zh-CN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CELOG=C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zh-CN" dirty="0" smtClean="0"/>
              <a:t>输出CE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EOS</a:t>
            </a:r>
            <a:r>
              <a:rPr lang="zh-CN" altLang="en-US" dirty="0" smtClean="0"/>
              <a:t>）</a:t>
            </a:r>
            <a:r>
              <a:rPr lang="zh-CN" altLang="zh-CN" dirty="0" smtClean="0"/>
              <a:t>的日志，无此变量或者CELOG=N则不输出</a:t>
            </a:r>
            <a:r>
              <a:rPr lang="zh-CN" altLang="en-US" dirty="0" smtClean="0"/>
              <a:t>；</a:t>
            </a:r>
            <a:r>
              <a:rPr lang="zh-CN" altLang="zh-CN" dirty="0" smtClean="0"/>
              <a:t> </a:t>
            </a:r>
          </a:p>
          <a:p>
            <a:pPr lvl="2" eaLnBrk="1" hangingPunct="1">
              <a:defRPr/>
            </a:pPr>
            <a:r>
              <a:rPr lang="zh-CN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CEFIL=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0x000FF0F0</a:t>
            </a:r>
            <a:r>
              <a:rPr lang="zh-CN" altLang="zh-CN" dirty="0" smtClean="0"/>
              <a:t>，</a:t>
            </a:r>
            <a:r>
              <a:rPr lang="en-US" altLang="zh-CN" dirty="0" smtClean="0"/>
              <a:t>CE</a:t>
            </a:r>
            <a:r>
              <a:rPr lang="zh-CN" altLang="en-US" dirty="0" smtClean="0"/>
              <a:t>日志的过滤设置，用于设定</a:t>
            </a:r>
            <a:r>
              <a:rPr lang="zh-CN" altLang="zh-CN" dirty="0" smtClean="0"/>
              <a:t>输出部分CE日志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此设置会根据通讯方式、调查问题的不同而有差异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914400" lvl="2" indent="0" eaLnBrk="1" hangingPunct="1">
              <a:buNone/>
              <a:defRPr/>
            </a:pPr>
            <a:r>
              <a:rPr lang="zh-CN" altLang="zh-CN" dirty="0" smtClean="0"/>
              <a:t>CEFIL=0xFFFFFFFF输出CE的所有日志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pPr marL="914400" lvl="2" indent="0" eaLnBrk="1" hangingPunct="1">
              <a:buNone/>
              <a:defRPr/>
            </a:pPr>
            <a:r>
              <a:rPr lang="zh-CN" altLang="zh-CN" dirty="0" smtClean="0"/>
              <a:t>无此变量或者CEFIL=0，</a:t>
            </a:r>
            <a:r>
              <a:rPr lang="zh-CN" altLang="en-US" dirty="0" smtClean="0"/>
              <a:t>只输出最基本的</a:t>
            </a:r>
            <a:r>
              <a:rPr lang="zh-CN" altLang="zh-CN" dirty="0" smtClean="0"/>
              <a:t>CE日志 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B341FF68-948C-4D3D-9590-A7E30D163272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采集日志</a:t>
            </a:r>
            <a:endParaRPr lang="zh-CN" altLang="en-US" dirty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0" y="818707"/>
            <a:ext cx="9144000" cy="335476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的串口日志  </a:t>
            </a:r>
            <a:r>
              <a:rPr lang="en-US" altLang="zh-CN" dirty="0" smtClean="0"/>
              <a:t>--POS</a:t>
            </a:r>
            <a:r>
              <a:rPr lang="zh-CN" altLang="en-US" dirty="0" smtClean="0"/>
              <a:t>输出方式：直接输出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串口直接输出：</a:t>
            </a:r>
            <a:r>
              <a:rPr lang="en-US" altLang="zh-CN" dirty="0" smtClean="0">
                <a:solidFill>
                  <a:srgbClr val="FF0000"/>
                </a:solidFill>
              </a:rPr>
              <a:t>*DEBUG=1 </a:t>
            </a:r>
            <a:r>
              <a:rPr lang="en-US" altLang="zh-CN" dirty="0" smtClean="0"/>
              <a:t>(</a:t>
            </a:r>
            <a:r>
              <a:rPr lang="zh-CN" altLang="en-US" sz="1600" dirty="0" smtClean="0"/>
              <a:t>删除以下参数：</a:t>
            </a:r>
            <a:r>
              <a:rPr lang="en-US" altLang="zh-CN" sz="1600" dirty="0" smtClean="0"/>
              <a:t>*LOG=500 *LOGP=1 *LOGSPOOLER=USBD</a:t>
            </a:r>
            <a:r>
              <a:rPr lang="en-US" altLang="zh-CN" dirty="0" smtClean="0"/>
              <a:t>)</a:t>
            </a:r>
          </a:p>
          <a:p>
            <a:pPr marL="914400" lvl="2" indent="0" eaLnBrk="1" hangingPunct="1">
              <a:buNone/>
              <a:defRPr/>
            </a:pPr>
            <a:r>
              <a:rPr lang="zh-CN" altLang="en-US" dirty="0"/>
              <a:t>推</a:t>
            </a:r>
            <a:r>
              <a:rPr lang="zh-CN" altLang="en-US" dirty="0" smtClean="0"/>
              <a:t>荐首选这种方式！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/>
              <a:t>USB</a:t>
            </a:r>
            <a:r>
              <a:rPr lang="zh-CN" altLang="en-US" dirty="0" smtClean="0"/>
              <a:t>输出：</a:t>
            </a:r>
            <a:r>
              <a:rPr lang="en-US" altLang="zh-CN" dirty="0" smtClean="0"/>
              <a:t>*</a:t>
            </a:r>
            <a:r>
              <a:rPr lang="en-US" altLang="zh-CN" dirty="0"/>
              <a:t>LOG=500 *LOGP=1 </a:t>
            </a:r>
            <a:r>
              <a:rPr lang="en-US" altLang="zh-CN" b="1" dirty="0"/>
              <a:t>*LOGSPOOLER=USBD</a:t>
            </a:r>
            <a:r>
              <a:rPr lang="en-US" altLang="zh-CN" dirty="0"/>
              <a:t> *DEBUG=0(</a:t>
            </a:r>
            <a:r>
              <a:rPr lang="zh-CN" altLang="en-US" sz="1800" dirty="0"/>
              <a:t>注：或者不存在</a:t>
            </a:r>
            <a:r>
              <a:rPr lang="en-US" altLang="zh-CN" dirty="0" smtClean="0"/>
              <a:t>)</a:t>
            </a:r>
          </a:p>
          <a:p>
            <a:pPr marL="914400" lvl="2" indent="0" eaLnBrk="1" hangingPunct="1">
              <a:buNone/>
              <a:defRPr/>
            </a:pPr>
            <a:r>
              <a:rPr lang="zh-CN" altLang="en-US" sz="2000" dirty="0" smtClean="0"/>
              <a:t>因为这种方法会存在丢失日志的情况，所以在处理问题时不要使用。</a:t>
            </a:r>
            <a:endParaRPr lang="en-US" altLang="zh-CN" sz="2000" dirty="0" smtClean="0"/>
          </a:p>
          <a:p>
            <a:pPr marL="914400" lvl="2" indent="0" eaLnBrk="1" hangingPunct="1">
              <a:buNone/>
              <a:defRPr/>
            </a:pPr>
            <a:r>
              <a:rPr lang="zh-CN" altLang="en-US" sz="2000" dirty="0" smtClean="0"/>
              <a:t>应急时可以使用，但不能保证用这种方式取得的日志可以用于分析问题。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B341FF68-948C-4D3D-9590-A7E30D163272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13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采集日志</a:t>
            </a:r>
            <a:endParaRPr lang="zh-CN" altLang="en-US" dirty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0" y="436563"/>
            <a:ext cx="9144000" cy="461664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的串口日志  </a:t>
            </a:r>
            <a:r>
              <a:rPr lang="en-US" altLang="zh-CN" dirty="0" smtClean="0"/>
              <a:t>--POS</a:t>
            </a:r>
            <a:r>
              <a:rPr lang="zh-CN" altLang="en-US" dirty="0" smtClean="0"/>
              <a:t>输出方式：间接输出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缓存在</a:t>
            </a:r>
            <a:r>
              <a:rPr lang="en-US" altLang="zh-CN" dirty="0" smtClean="0"/>
              <a:t>POS</a:t>
            </a:r>
            <a:r>
              <a:rPr lang="zh-CN" altLang="en-US" dirty="0" smtClean="0"/>
              <a:t>，待测试完毕后，再通过串口输出到</a:t>
            </a:r>
            <a:r>
              <a:rPr lang="en-US" altLang="zh-CN" dirty="0" smtClean="0"/>
              <a:t>PC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*LOGP=1  *LOG=10240</a:t>
            </a:r>
            <a:r>
              <a:rPr lang="zh-CN" altLang="en-US" dirty="0" smtClean="0"/>
              <a:t>（注：缓存大小，</a:t>
            </a:r>
            <a:r>
              <a:rPr lang="en-US" altLang="zh-CN" dirty="0" smtClean="0"/>
              <a:t>KB</a:t>
            </a:r>
            <a:r>
              <a:rPr lang="zh-CN" altLang="en-US" dirty="0" smtClean="0"/>
              <a:t>为单位，最大是</a:t>
            </a:r>
            <a:r>
              <a:rPr lang="en-US" altLang="zh-CN" dirty="0" smtClean="0"/>
              <a:t>32MB</a:t>
            </a:r>
            <a:r>
              <a:rPr lang="zh-CN" altLang="en-US" dirty="0" smtClean="0"/>
              <a:t>） </a:t>
            </a:r>
            <a:r>
              <a:rPr lang="en-US" altLang="zh-CN" dirty="0" smtClean="0"/>
              <a:t>*DEBUG=0(</a:t>
            </a:r>
            <a:r>
              <a:rPr lang="zh-CN" altLang="en-US" dirty="0" smtClean="0"/>
              <a:t>注：或者不存在</a:t>
            </a:r>
            <a:r>
              <a:rPr lang="en-US" altLang="zh-CN" dirty="0" smtClean="0"/>
              <a:t>)  </a:t>
            </a:r>
            <a:r>
              <a:rPr lang="zh-CN" altLang="en-US" dirty="0" smtClean="0"/>
              <a:t>删除</a:t>
            </a:r>
            <a:r>
              <a:rPr lang="en-US" altLang="zh-CN" dirty="0" smtClean="0"/>
              <a:t>*LOGSPOOLER</a:t>
            </a:r>
          </a:p>
          <a:p>
            <a:pPr marL="512762" lvl="1" indent="0" eaLnBrk="1" hangingPunct="1">
              <a:buNone/>
              <a:defRPr/>
            </a:pPr>
            <a:r>
              <a:rPr lang="en-US" altLang="zh-CN" dirty="0" smtClean="0"/>
              <a:t>	</a:t>
            </a:r>
            <a:r>
              <a:rPr lang="zh-CN" altLang="en-US" dirty="0" smtClean="0"/>
              <a:t>导出方</a:t>
            </a:r>
            <a:r>
              <a:rPr lang="zh-CN" altLang="en-US" dirty="0"/>
              <a:t>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195387" lvl="2" indent="-342900" eaLnBrk="1" hangingPunct="1">
              <a:buFont typeface="+mj-lt"/>
              <a:buAutoNum type="arabicPeriod"/>
              <a:defRPr/>
            </a:pPr>
            <a:r>
              <a:rPr lang="zh-CN" altLang="en-US" dirty="0" smtClean="0"/>
              <a:t>通</a:t>
            </a:r>
            <a:r>
              <a:rPr lang="zh-CN" altLang="en-US" dirty="0"/>
              <a:t>过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串口线</a:t>
            </a:r>
            <a:r>
              <a:rPr lang="zh-CN" altLang="en-US" dirty="0"/>
              <a:t>连接电脑和</a:t>
            </a:r>
            <a:r>
              <a:rPr lang="en-US" altLang="zh-CN" dirty="0"/>
              <a:t>POS</a:t>
            </a:r>
            <a:r>
              <a:rPr lang="zh-CN" altLang="en-US" dirty="0"/>
              <a:t>；</a:t>
            </a:r>
          </a:p>
          <a:p>
            <a:pPr marL="1195387" lvl="2" indent="-342900" eaLnBrk="1" hangingPunct="1">
              <a:buFont typeface="+mj-lt"/>
              <a:buAutoNum type="arabicPeriod"/>
              <a:defRPr/>
            </a:pPr>
            <a:r>
              <a:rPr lang="zh-CN" altLang="en-US" dirty="0"/>
              <a:t>电脑端打开日志接收工具（不要求必须使用</a:t>
            </a:r>
            <a:r>
              <a:rPr lang="en-US" altLang="zh-CN" dirty="0" err="1"/>
              <a:t>DebugView</a:t>
            </a:r>
            <a:r>
              <a:rPr lang="zh-CN" altLang="en-US" dirty="0"/>
              <a:t>）；</a:t>
            </a:r>
          </a:p>
          <a:p>
            <a:pPr marL="1195387" lvl="2" indent="-342900" eaLnBrk="1" hangingPunct="1">
              <a:buFont typeface="+mj-lt"/>
              <a:buAutoNum type="arabicPeriod"/>
              <a:defRPr/>
            </a:pPr>
            <a:r>
              <a:rPr lang="zh-CN" altLang="en-US" dirty="0" smtClean="0"/>
              <a:t>同时按绿</a:t>
            </a:r>
            <a:r>
              <a:rPr lang="zh-CN" altLang="en-US" dirty="0"/>
              <a:t>键</a:t>
            </a:r>
            <a:r>
              <a:rPr lang="en-US" altLang="zh-CN" dirty="0"/>
              <a:t>+7</a:t>
            </a:r>
            <a:r>
              <a:rPr lang="zh-CN" altLang="en-US" dirty="0"/>
              <a:t>（输入密码后）进入到</a:t>
            </a:r>
            <a:r>
              <a:rPr lang="en-US" altLang="zh-CN" dirty="0"/>
              <a:t>POS</a:t>
            </a:r>
            <a:r>
              <a:rPr lang="zh-CN" altLang="en-US" dirty="0"/>
              <a:t>系统菜单；</a:t>
            </a:r>
          </a:p>
          <a:p>
            <a:pPr marL="1195387" lvl="2" indent="-342900" eaLnBrk="1" hangingPunct="1">
              <a:buFont typeface="+mj-lt"/>
              <a:buAutoNum type="arabicPeriod"/>
              <a:defRPr/>
            </a:pPr>
            <a:r>
              <a:rPr lang="zh-CN" altLang="en-US" dirty="0" smtClean="0"/>
              <a:t>同时按</a:t>
            </a:r>
            <a:r>
              <a:rPr lang="zh-CN" altLang="en-US" dirty="0"/>
              <a:t>黄健</a:t>
            </a:r>
            <a:r>
              <a:rPr lang="en-US" altLang="zh-CN" dirty="0"/>
              <a:t>+4</a:t>
            </a:r>
            <a:r>
              <a:rPr lang="zh-CN" altLang="en-US" dirty="0"/>
              <a:t>，这时日志就输出到电脑上了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195387" lvl="2" indent="-342900" eaLnBrk="1" hangingPunct="1">
              <a:buFont typeface="+mj-lt"/>
              <a:buAutoNum type="arabicPeriod"/>
              <a:defRPr/>
            </a:pPr>
            <a:r>
              <a:rPr lang="en-US" altLang="zh-CN" dirty="0" smtClean="0"/>
              <a:t>10M</a:t>
            </a:r>
            <a:r>
              <a:rPr lang="zh-CN" altLang="en-US" dirty="0" smtClean="0"/>
              <a:t>的日志，可能要传输</a:t>
            </a:r>
            <a:r>
              <a:rPr lang="en-US" altLang="zh-CN" dirty="0" smtClean="0"/>
              <a:t>15</a:t>
            </a:r>
            <a:r>
              <a:rPr lang="zh-CN" altLang="en-US" dirty="0" smtClean="0"/>
              <a:t>分钟</a:t>
            </a:r>
            <a:endParaRPr lang="zh-CN" altLang="zh-CN" dirty="0" smtClean="0"/>
          </a:p>
          <a:p>
            <a:pPr lvl="1" eaLnBrk="1" hangingPunct="1"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B341FF68-948C-4D3D-9590-A7E30D163272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965" y="4626587"/>
            <a:ext cx="8011235" cy="147732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/>
              <a:t>TIPS:</a:t>
            </a:r>
          </a:p>
          <a:p>
            <a:pPr marL="0" lvl="1"/>
            <a:r>
              <a:rPr lang="zh-CN" altLang="en-US" dirty="0" smtClean="0"/>
              <a:t>正式测试前，一定模拟测试几次，确保日志有效后，再使用这种方法。</a:t>
            </a:r>
            <a:endParaRPr lang="en-US" altLang="zh-CN" dirty="0" smtClean="0"/>
          </a:p>
          <a:p>
            <a:pPr marL="0" lvl="1"/>
            <a:r>
              <a:rPr lang="zh-CN" altLang="en-US" dirty="0"/>
              <a:t>曾</a:t>
            </a:r>
            <a:r>
              <a:rPr lang="zh-CN" altLang="en-US" dirty="0" smtClean="0"/>
              <a:t>经遇到过以下情况，最终造成有效日志缺失：</a:t>
            </a:r>
            <a:endParaRPr lang="en-US" altLang="zh-CN" dirty="0" smtClean="0"/>
          </a:p>
          <a:p>
            <a:pPr marL="0" lvl="1"/>
            <a:r>
              <a:rPr lang="zh-CN" altLang="en-US" dirty="0" smtClean="0"/>
              <a:t>测试设备待机时会有大量日志出现，测试完毕后，没有关机，最终待机日志将需要的问题日志覆盖（达到日志设定的最大值后，早期的日志会被删除）。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3803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采集日志</a:t>
            </a:r>
            <a:endParaRPr lang="zh-CN" altLang="en-US" dirty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0" y="436563"/>
            <a:ext cx="9144000" cy="92333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的串口日志  </a:t>
            </a:r>
            <a:r>
              <a:rPr lang="en-US" altLang="zh-CN" dirty="0" smtClean="0"/>
              <a:t>--</a:t>
            </a:r>
            <a:r>
              <a:rPr lang="zh-CN" altLang="en-US" dirty="0" smtClean="0"/>
              <a:t>参数汇总</a:t>
            </a:r>
            <a:endParaRPr lang="en-US" altLang="zh-CN" dirty="0" smtClean="0"/>
          </a:p>
          <a:p>
            <a:pPr lvl="1" eaLnBrk="1" hangingPunct="1"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B341FF68-948C-4D3D-9590-A7E30D163272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15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0411"/>
              </p:ext>
            </p:extLst>
          </p:nvPr>
        </p:nvGraphicFramePr>
        <p:xfrm>
          <a:off x="266126" y="1037227"/>
          <a:ext cx="8488909" cy="3616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383"/>
                <a:gridCol w="2263548"/>
                <a:gridCol w="1052940"/>
                <a:gridCol w="1935552"/>
                <a:gridCol w="1933830"/>
                <a:gridCol w="800656"/>
              </a:tblGrid>
              <a:tr h="7745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输出通讯日志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 smtClean="0">
                          <a:effectLst/>
                        </a:rPr>
                        <a:t>通讯方式：</a:t>
                      </a:r>
                      <a:r>
                        <a:rPr lang="en-US" sz="1400" b="1" u="none" strike="noStrike" dirty="0" smtClean="0">
                          <a:effectLst/>
                        </a:rPr>
                        <a:t>GPRS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 smtClean="0">
                          <a:effectLst/>
                        </a:rPr>
                        <a:t>通讯方式：非</a:t>
                      </a:r>
                      <a:r>
                        <a:rPr lang="en-US" sz="1400" b="1" u="none" strike="noStrike" dirty="0">
                          <a:effectLst/>
                        </a:rPr>
                        <a:t>GPRS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TCP</a:t>
                      </a:r>
                      <a:r>
                        <a:rPr lang="zh-CN" altLang="en-US" sz="1400" b="1" u="none" strike="noStrike">
                          <a:effectLst/>
                        </a:rPr>
                        <a:t>报文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7745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串</a:t>
                      </a:r>
                      <a:r>
                        <a:rPr lang="zh-CN" altLang="en-US" sz="1400" b="1" u="none" strike="noStrike" dirty="0" smtClean="0">
                          <a:effectLst/>
                        </a:rPr>
                        <a:t>口</a:t>
                      </a:r>
                      <a:endParaRPr lang="en-US" altLang="zh-CN" sz="1400" b="1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zh-CN" altLang="en-US" sz="1400" b="1" u="none" strike="noStrike" dirty="0" smtClean="0">
                          <a:effectLst/>
                        </a:rPr>
                        <a:t>输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出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*DEBUG=1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CELOG=C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CEFIL=0x000FF0F0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CEFIL=0xFFFFFFFF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*PCAP=1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7745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串</a:t>
                      </a:r>
                      <a:r>
                        <a:rPr lang="zh-CN" altLang="en-US" sz="1400" b="1" u="none" strike="noStrike" dirty="0" smtClean="0">
                          <a:effectLst/>
                        </a:rPr>
                        <a:t>口</a:t>
                      </a:r>
                      <a:endParaRPr lang="en-US" altLang="zh-CN" sz="1400" b="1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zh-CN" altLang="en-US" sz="1400" b="1" u="none" strike="noStrike" dirty="0" smtClean="0">
                          <a:effectLst/>
                        </a:rPr>
                        <a:t>缓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存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*LOGP=1 *LOG=10240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CELOG=C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CEFIL=0x000FF0F0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CEFIL=0xFFFFFFFF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*PCAP=1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7745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smtClean="0">
                          <a:effectLst/>
                        </a:rPr>
                        <a:t>USB</a:t>
                      </a:r>
                    </a:p>
                    <a:p>
                      <a:pPr algn="l" fontAlgn="ctr"/>
                      <a:r>
                        <a:rPr lang="zh-CN" altLang="en-US" sz="1400" b="1" u="none" strike="noStrike" dirty="0" smtClean="0">
                          <a:effectLst/>
                        </a:rPr>
                        <a:t>输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出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*LOGP=1 *LOG=500 *LOGSPOOLER=USBD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CELOG=C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CEFIL=0x000FF0F0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CEFIL=0xFFFFFFFF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*PCAP=1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518616">
                <a:tc>
                  <a:txBody>
                    <a:bodyPr/>
                    <a:lstStyle/>
                    <a:p>
                      <a:pPr algn="l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此</a:t>
                      </a:r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列</a:t>
                      </a:r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选</a:t>
                      </a:r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4964" y="5088252"/>
            <a:ext cx="8011235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/>
              <a:t>TIPS:</a:t>
            </a:r>
          </a:p>
          <a:p>
            <a:pPr marL="0" lvl="1"/>
            <a:r>
              <a:rPr lang="zh-CN" altLang="en-US" dirty="0"/>
              <a:t>如</a:t>
            </a:r>
            <a:r>
              <a:rPr lang="zh-CN" altLang="en-US" dirty="0" smtClean="0"/>
              <a:t>果需要更改日志参数，为防止之前残留的日志参数影响当前设置，最好将之前的日志参数全部删除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172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采集日志</a:t>
            </a:r>
            <a:endParaRPr lang="zh-CN" altLang="en-US" dirty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0" y="723900"/>
            <a:ext cx="8679976" cy="6155531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的串口日志  </a:t>
            </a:r>
            <a:r>
              <a:rPr lang="en-US" altLang="zh-CN" dirty="0" smtClean="0"/>
              <a:t>--</a:t>
            </a:r>
            <a:r>
              <a:rPr lang="zh-CN" altLang="en-US" dirty="0" smtClean="0"/>
              <a:t>注意事项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第一次采集日志时，一定要简单看一下日志或者电话联系确认一下日志内容。经常遇到第一次采集的日志无效的情况；</a:t>
            </a:r>
            <a:endParaRPr lang="en-US" altLang="zh-CN" dirty="0" smtClean="0"/>
          </a:p>
          <a:p>
            <a:pPr lvl="2"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通常开机自动注册的日志有</a:t>
            </a:r>
            <a:r>
              <a:rPr lang="en-US" altLang="zh-CN" dirty="0" smtClean="0">
                <a:solidFill>
                  <a:srgbClr val="FF0000"/>
                </a:solidFill>
              </a:rPr>
              <a:t>300kB</a:t>
            </a:r>
            <a:r>
              <a:rPr lang="zh-CN" altLang="en-US" dirty="0" smtClean="0">
                <a:solidFill>
                  <a:srgbClr val="FF0000"/>
                </a:solidFill>
              </a:rPr>
              <a:t>，如果有签到、交易能达到</a:t>
            </a:r>
            <a:r>
              <a:rPr lang="en-US" altLang="zh-CN" dirty="0" smtClean="0">
                <a:solidFill>
                  <a:srgbClr val="FF0000"/>
                </a:solidFill>
              </a:rPr>
              <a:t>600kB</a:t>
            </a:r>
          </a:p>
          <a:p>
            <a:pPr lvl="1" eaLnBrk="1" hangingPunct="1">
              <a:defRPr/>
            </a:pPr>
            <a:r>
              <a:rPr lang="zh-CN" altLang="en-US" dirty="0" smtClean="0"/>
              <a:t>日志的内容</a:t>
            </a:r>
            <a:r>
              <a:rPr lang="zh-CN" altLang="en-US" dirty="0" smtClean="0">
                <a:solidFill>
                  <a:srgbClr val="FF0000"/>
                </a:solidFill>
              </a:rPr>
              <a:t>至少包括一次开机开始到问题发生的全部日志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建议测试过程中，一直连接串口线，并将所有的日志</a:t>
            </a:r>
            <a:r>
              <a:rPr lang="zh-CN" altLang="en-US" dirty="0"/>
              <a:t>保</a:t>
            </a:r>
            <a:r>
              <a:rPr lang="zh-CN" altLang="en-US" dirty="0" smtClean="0"/>
              <a:t>存、压缩后，直接发出，不要修改、删除；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不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要等到问题发生后，再截取日志</a:t>
            </a:r>
            <a:endParaRPr lang="en-US" altLang="zh-CN" dirty="0"/>
          </a:p>
          <a:p>
            <a:pPr lvl="2" eaLnBrk="1" hangingPunct="1">
              <a:defRPr/>
            </a:pPr>
            <a:r>
              <a:rPr lang="zh-CN" altLang="en-US" dirty="0" smtClean="0"/>
              <a:t>日志的作用是调查问题的，不是确认现象的，所以一定要有发生问题前的日志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要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说明发生什么问题</a:t>
            </a:r>
            <a:r>
              <a:rPr lang="zh-CN" altLang="en-US" dirty="0" smtClean="0"/>
              <a:t>、之后怎么样了以及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发生的时间</a:t>
            </a:r>
            <a:r>
              <a:rPr lang="zh-CN" altLang="en-US" dirty="0" smtClean="0"/>
              <a:t>、持续时间：</a:t>
            </a:r>
            <a:endParaRPr lang="en-US" altLang="zh-CN" dirty="0" smtClean="0"/>
          </a:p>
          <a:p>
            <a:pPr lvl="2" eaLnBrk="1" hangingPunct="1">
              <a:defRPr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*DEBUG=1</a:t>
            </a:r>
            <a:r>
              <a:rPr lang="zh-CN" altLang="en-US" dirty="0" smtClean="0"/>
              <a:t>或</a:t>
            </a:r>
            <a:r>
              <a:rPr lang="en-US" altLang="zh-CN" dirty="0" smtClean="0"/>
              <a:t>USB</a:t>
            </a:r>
            <a:r>
              <a:rPr lang="zh-CN" altLang="en-US" dirty="0" smtClean="0"/>
              <a:t>取日志时，记录电脑的时间；</a:t>
            </a:r>
            <a:endParaRPr lang="en-US" altLang="zh-CN" dirty="0" smtClean="0"/>
          </a:p>
          <a:p>
            <a:pPr lvl="2" eaLnBrk="1" hangingPunct="1">
              <a:defRPr/>
            </a:pPr>
            <a:r>
              <a:rPr lang="zh-CN" altLang="en-US" dirty="0" smtClean="0"/>
              <a:t>通过缓存取日志时，记录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的时间；</a:t>
            </a:r>
            <a:endParaRPr lang="en-US" altLang="zh-CN" dirty="0" smtClean="0"/>
          </a:p>
          <a:p>
            <a:pPr lvl="1" eaLnBrk="1" hangingPunct="1">
              <a:defRPr/>
            </a:pPr>
            <a:endParaRPr lang="zh-CN" altLang="zh-CN" dirty="0" smtClean="0"/>
          </a:p>
          <a:p>
            <a:pPr lvl="1" eaLnBrk="1" hangingPunct="1"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295624C3-B013-4ACB-BA4D-38E7EFBB1FE5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发生问题、报告问题时的技巧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0" y="600075"/>
            <a:ext cx="8924925" cy="5232400"/>
          </a:xfrm>
        </p:spPr>
        <p:txBody>
          <a:bodyPr/>
          <a:lstStyle/>
          <a:p>
            <a:pPr eaLnBrk="1" hangingPunct="1"/>
            <a:r>
              <a:rPr lang="zh-CN" altLang="en-US" smtClean="0"/>
              <a:t>准确描述操作和现象</a:t>
            </a:r>
            <a:endParaRPr lang="en-US" altLang="zh-CN" smtClean="0"/>
          </a:p>
          <a:p>
            <a:pPr lvl="1" eaLnBrk="1" hangingPunct="1"/>
            <a:r>
              <a:rPr lang="zh-CN" altLang="en-US" smtClean="0"/>
              <a:t>截取日志</a:t>
            </a:r>
            <a:endParaRPr lang="en-US" altLang="zh-CN" smtClean="0"/>
          </a:p>
          <a:p>
            <a:pPr lvl="1" eaLnBrk="1" hangingPunct="1"/>
            <a:r>
              <a:rPr lang="zh-CN" altLang="en-US" smtClean="0"/>
              <a:t>准确描述屏幕显示内容或拍照</a:t>
            </a:r>
            <a:endParaRPr lang="en-US" altLang="zh-CN" smtClean="0"/>
          </a:p>
          <a:p>
            <a:pPr lvl="1" eaLnBrk="1" hangingPunct="1"/>
            <a:r>
              <a:rPr lang="zh-CN" altLang="en-US" smtClean="0"/>
              <a:t>操作时间也很重要，必要时可以录像</a:t>
            </a:r>
            <a:endParaRPr lang="en-US" altLang="zh-CN" smtClean="0"/>
          </a:p>
          <a:p>
            <a:pPr lvl="2" eaLnBrk="1" hangingPunct="1"/>
            <a:r>
              <a:rPr lang="zh-CN" altLang="en-US" smtClean="0"/>
              <a:t>尤其是操作间隔，画面提示间隔等</a:t>
            </a:r>
            <a:endParaRPr lang="en-US" altLang="zh-CN" smtClean="0"/>
          </a:p>
          <a:p>
            <a:pPr lvl="1" eaLnBrk="1" hangingPunct="1"/>
            <a:r>
              <a:rPr lang="en-US" altLang="zh-CN" smtClean="0"/>
              <a:t>SDLC</a:t>
            </a:r>
            <a:r>
              <a:rPr lang="zh-CN" altLang="en-US" smtClean="0"/>
              <a:t>：线路录音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回忆之前的操作是否也有嫌疑</a:t>
            </a:r>
            <a:endParaRPr lang="en-US" altLang="zh-CN" smtClean="0"/>
          </a:p>
          <a:p>
            <a:pPr lvl="1" eaLnBrk="1" hangingPunct="1"/>
            <a:r>
              <a:rPr lang="zh-CN" altLang="en-US" smtClean="0"/>
              <a:t>升级</a:t>
            </a:r>
            <a:r>
              <a:rPr lang="en-US" altLang="zh-CN" smtClean="0"/>
              <a:t>OS</a:t>
            </a:r>
            <a:r>
              <a:rPr lang="zh-CN" altLang="en-US" smtClean="0"/>
              <a:t>、</a:t>
            </a:r>
            <a:r>
              <a:rPr lang="en-US" altLang="zh-CN" smtClean="0"/>
              <a:t>EOS</a:t>
            </a:r>
          </a:p>
          <a:p>
            <a:pPr lvl="1" eaLnBrk="1" hangingPunct="1"/>
            <a:r>
              <a:rPr lang="zh-CN" altLang="en-US" smtClean="0"/>
              <a:t>没有</a:t>
            </a:r>
            <a:r>
              <a:rPr lang="en-US" altLang="zh-CN" smtClean="0"/>
              <a:t>clear memory</a:t>
            </a:r>
            <a:r>
              <a:rPr lang="zh-CN" altLang="en-US" smtClean="0"/>
              <a:t>，升级应用程序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时间有关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线路、位置有关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C8E64F3B-A422-4F3F-9DA1-B3A79004AC24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发生问题、报告问题时的技巧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>
          <a:xfrm>
            <a:off x="0" y="531813"/>
            <a:ext cx="8953500" cy="641191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问题现象描述一定要准确</a:t>
            </a:r>
            <a:endParaRPr lang="en-US" altLang="zh-CN" dirty="0" smtClean="0"/>
          </a:p>
          <a:p>
            <a:pPr lvl="1" eaLnBrk="1" hangingPunct="1"/>
            <a:r>
              <a:rPr lang="zh-CN" altLang="en-US" sz="1800" dirty="0" smtClean="0"/>
              <a:t>死机（不准确的描述）</a:t>
            </a:r>
            <a:endParaRPr lang="en-US" altLang="zh-CN" sz="1800" dirty="0" smtClean="0"/>
          </a:p>
          <a:p>
            <a:pPr lvl="2" eaLnBrk="1" hangingPunct="1"/>
            <a:r>
              <a:rPr lang="zh-CN" altLang="en-US" dirty="0" smtClean="0"/>
              <a:t>是按键暂时没有反应、过一段时间后恢复；还是按键一直没有反应？</a:t>
            </a:r>
            <a:endParaRPr lang="en-US" altLang="zh-CN" dirty="0" smtClean="0"/>
          </a:p>
          <a:p>
            <a:pPr lvl="2" eaLnBrk="1" hangingPunct="1"/>
            <a:r>
              <a:rPr lang="zh-CN" altLang="en-US" dirty="0" smtClean="0"/>
              <a:t>是刷卡没反应还是其他现象？</a:t>
            </a:r>
            <a:endParaRPr lang="en-US" altLang="zh-CN" dirty="0" smtClean="0"/>
          </a:p>
          <a:p>
            <a:pPr lvl="2" eaLnBrk="1" hangingPunct="1"/>
            <a:r>
              <a:rPr lang="zh-CN" altLang="en-US" dirty="0" smtClean="0"/>
              <a:t>有、无声音提示？</a:t>
            </a:r>
            <a:endParaRPr lang="en-US" altLang="zh-CN" dirty="0" smtClean="0"/>
          </a:p>
          <a:p>
            <a:pPr lvl="2" eaLnBrk="1" hangingPunct="1"/>
            <a:r>
              <a:rPr lang="zh-CN" altLang="en-US" dirty="0" smtClean="0"/>
              <a:t>屏幕显示是否刷新？屏幕是否会变暗、变亮？</a:t>
            </a:r>
            <a:endParaRPr lang="en-US" altLang="zh-CN" dirty="0" smtClean="0"/>
          </a:p>
          <a:p>
            <a:pPr lvl="1" eaLnBrk="1" hangingPunct="1"/>
            <a:r>
              <a:rPr lang="zh-CN" altLang="en-US" sz="1800" dirty="0" smtClean="0"/>
              <a:t>冲正失败，到底有没有发出冲正？</a:t>
            </a:r>
            <a:endParaRPr lang="en-US" altLang="zh-CN" sz="1800" dirty="0" smtClean="0"/>
          </a:p>
          <a:p>
            <a:pPr lvl="2" eaLnBrk="1" hangingPunct="1"/>
            <a:r>
              <a:rPr lang="zh-CN" altLang="en-US" dirty="0" smtClean="0"/>
              <a:t>交易过程中（通常发生在接收数据时），如果通讯失败，则会触发冲正</a:t>
            </a:r>
            <a:endParaRPr lang="en-US" altLang="zh-CN" dirty="0" smtClean="0"/>
          </a:p>
          <a:p>
            <a:pPr lvl="2" eaLnBrk="1" hangingPunct="1"/>
            <a:r>
              <a:rPr lang="zh-CN" altLang="en-US" dirty="0" smtClean="0"/>
              <a:t>交易失败后，冲正交易会在下一次交易时发出。所以，一定要用失败的</a:t>
            </a:r>
            <a:r>
              <a:rPr lang="en-US" altLang="zh-CN" dirty="0" smtClean="0"/>
              <a:t>POS</a:t>
            </a:r>
            <a:r>
              <a:rPr lang="zh-CN" altLang="en-US" dirty="0" smtClean="0"/>
              <a:t>再做一次交易，才会发冲正，否则是不会发送冲正交易的，会产生重复交易</a:t>
            </a:r>
            <a:endParaRPr lang="en-US" altLang="zh-CN" dirty="0" smtClean="0"/>
          </a:p>
          <a:p>
            <a:pPr lvl="1" eaLnBrk="1" hangingPunct="1"/>
            <a:r>
              <a:rPr lang="zh-CN" altLang="en-US" sz="1800" dirty="0" smtClean="0"/>
              <a:t>签到时间长（</a:t>
            </a:r>
            <a:r>
              <a:rPr lang="en-US" altLang="zh-CN" sz="1800" dirty="0" smtClean="0"/>
              <a:t>GPRS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CDMA</a:t>
            </a:r>
            <a:r>
              <a:rPr lang="zh-CN" altLang="en-US" sz="1800" dirty="0" smtClean="0"/>
              <a:t>等）</a:t>
            </a:r>
            <a:endParaRPr lang="en-US" altLang="zh-CN" sz="1800" dirty="0" smtClean="0"/>
          </a:p>
          <a:p>
            <a:pPr lvl="2" eaLnBrk="1" hangingPunct="1"/>
            <a:r>
              <a:rPr lang="zh-CN" altLang="en-US" dirty="0" smtClean="0"/>
              <a:t>是注册时间长、还是连接主机时间长、还是接收数据（这些内容，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的屏幕都有提示），以及中间是否提示重新注册等</a:t>
            </a:r>
            <a:endParaRPr lang="en-US" altLang="zh-CN" dirty="0" smtClean="0"/>
          </a:p>
          <a:p>
            <a:pPr marL="914400" lvl="2" indent="0" eaLnBrk="1" hangingPunct="1">
              <a:buNone/>
            </a:pPr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AAB435C7-1073-4648-9D12-B10ABD44A89F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965" y="5773019"/>
            <a:ext cx="840702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/>
              <a:t>TIPS:</a:t>
            </a:r>
            <a:r>
              <a:rPr lang="zh-CN" altLang="en-US" dirty="0"/>
              <a:t>遇到注册问题</a:t>
            </a:r>
            <a:r>
              <a:rPr lang="zh-CN" altLang="en-US" dirty="0" smtClean="0"/>
              <a:t>，可以尝试最</a:t>
            </a:r>
            <a:r>
              <a:rPr lang="zh-CN" altLang="en-US" dirty="0"/>
              <a:t>新的</a:t>
            </a:r>
            <a:r>
              <a:rPr lang="en-US" altLang="zh-CN" dirty="0"/>
              <a:t>OS</a:t>
            </a:r>
            <a:r>
              <a:rPr lang="zh-CN" altLang="en-US" dirty="0"/>
              <a:t>、</a:t>
            </a:r>
            <a:r>
              <a:rPr lang="en-US" altLang="zh-CN" dirty="0"/>
              <a:t>EOS</a:t>
            </a:r>
            <a:r>
              <a:rPr lang="zh-CN" altLang="en-US" dirty="0"/>
              <a:t>、以及最新的应用程</a:t>
            </a:r>
            <a:r>
              <a:rPr lang="zh-CN" altLang="en-US" dirty="0" smtClean="0"/>
              <a:t>序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发生问题、报告问题时的技巧</a:t>
            </a:r>
            <a:endParaRPr lang="zh-CN" altLang="en-US" dirty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798513" y="958850"/>
            <a:ext cx="7986712" cy="184626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示例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操作步骤（右侧）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提示信息拍照</a:t>
            </a:r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System Error </a:t>
            </a:r>
            <a:r>
              <a:rPr lang="zh-CN" altLang="en-US" dirty="0" smtClean="0"/>
              <a:t>拍照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159FF1FE-EBE0-480A-ABCC-20DE4DFF0303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19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3135313"/>
            <a:ext cx="3867150" cy="290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135313"/>
            <a:ext cx="3867150" cy="290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132263" y="636588"/>
          <a:ext cx="4656137" cy="2260600"/>
        </p:xfrm>
        <a:graphic>
          <a:graphicData uri="http://schemas.openxmlformats.org/drawingml/2006/table">
            <a:tbl>
              <a:tblPr/>
              <a:tblGrid>
                <a:gridCol w="846137"/>
                <a:gridCol w="3810000"/>
              </a:tblGrid>
              <a:tr h="306476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黑体" pitchFamily="2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Download ActiveNCP to Vx680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</a:tr>
              <a:tr h="306476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黑体" pitchFamily="2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Press 5 to activeNCP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</a:tr>
              <a:tr h="249621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黑体" pitchFamily="2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Select 'Menu'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</a:tr>
              <a:tr h="29377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4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黑体" pitchFamily="2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Select 'Setup'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</a:tr>
              <a:tr h="306476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5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黑体" pitchFamily="2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Enter group ID password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</a:tr>
              <a:tr h="298536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6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黑体" pitchFamily="2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Select 'Comm Technology'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</a:tr>
              <a:tr h="249621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7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黑体" pitchFamily="2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Select 'GPRS'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</a:tr>
              <a:tr h="249621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8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黑体" pitchFamily="2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Then crashed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5709" marR="5709" marT="5711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9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内容介绍</a:t>
            </a:r>
            <a:endParaRPr lang="zh-CN" altLang="en-US" dirty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2122345" y="945202"/>
            <a:ext cx="5315684" cy="4647426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hlinkClick r:id="rId3" action="ppaction://hlinksldjump"/>
              </a:rPr>
              <a:t>OS</a:t>
            </a:r>
            <a:r>
              <a:rPr lang="zh-CN" altLang="en-US" dirty="0" smtClean="0">
                <a:hlinkClick r:id="rId3" action="ppaction://hlinksldjump"/>
              </a:rPr>
              <a:t>、</a:t>
            </a:r>
            <a:r>
              <a:rPr lang="en-US" altLang="zh-CN" dirty="0" smtClean="0">
                <a:hlinkClick r:id="rId3" action="ppaction://hlinksldjump"/>
              </a:rPr>
              <a:t>EOS</a:t>
            </a:r>
            <a:r>
              <a:rPr lang="zh-CN" altLang="en-US" dirty="0" smtClean="0">
                <a:hlinkClick r:id="rId3" action="ppaction://hlinksldjump"/>
              </a:rPr>
              <a:t>及应用程序</a:t>
            </a:r>
            <a:endParaRPr lang="en-US" altLang="zh-CN" dirty="0" smtClean="0"/>
          </a:p>
          <a:p>
            <a:pPr eaLnBrk="1" hangingPunct="1"/>
            <a:r>
              <a:rPr lang="zh-CN" altLang="zh-CN" dirty="0" smtClean="0">
                <a:hlinkClick r:id="rId4" action="ppaction://hlinksldjump"/>
              </a:rPr>
              <a:t>采集日志</a:t>
            </a:r>
            <a:endParaRPr lang="en-US" altLang="zh-CN" dirty="0" smtClean="0"/>
          </a:p>
          <a:p>
            <a:pPr eaLnBrk="1" hangingPunct="1"/>
            <a:r>
              <a:rPr lang="zh-CN" altLang="en-US" dirty="0">
                <a:hlinkClick r:id="rId5" action="ppaction://hlinksldjump"/>
              </a:rPr>
              <a:t>发生问题、报告问题时的技</a:t>
            </a:r>
            <a:r>
              <a:rPr lang="zh-CN" altLang="en-US" dirty="0" smtClean="0">
                <a:hlinkClick r:id="rId5" action="ppaction://hlinksldjump"/>
              </a:rPr>
              <a:t>巧</a:t>
            </a:r>
            <a:endParaRPr lang="en-US" altLang="zh-CN" dirty="0" smtClean="0"/>
          </a:p>
          <a:p>
            <a:pPr eaLnBrk="1" hangingPunct="1"/>
            <a:r>
              <a:rPr lang="en-US" altLang="zh-CN" dirty="0">
                <a:hlinkClick r:id="rId6" action="ppaction://hlinksldjump"/>
              </a:rPr>
              <a:t>POS</a:t>
            </a:r>
            <a:r>
              <a:rPr lang="zh-CN" altLang="zh-CN" dirty="0">
                <a:hlinkClick r:id="rId6" action="ppaction://hlinksldjump"/>
              </a:rPr>
              <a:t>参数设置</a:t>
            </a:r>
            <a:endParaRPr lang="en-US" altLang="zh-CN" dirty="0"/>
          </a:p>
          <a:p>
            <a:pPr eaLnBrk="1" hangingPunct="1"/>
            <a:r>
              <a:rPr lang="zh-CN" altLang="en-US" dirty="0">
                <a:hlinkClick r:id="rId7" action="ppaction://hlinksldjump"/>
              </a:rPr>
              <a:t>签名及清除签名</a:t>
            </a:r>
            <a:endParaRPr lang="zh-CN" altLang="zh-CN" dirty="0" smtClean="0"/>
          </a:p>
          <a:p>
            <a:pPr eaLnBrk="1" hangingPunct="1"/>
            <a:r>
              <a:rPr lang="en-US" altLang="zh-CN" dirty="0" smtClean="0">
                <a:hlinkClick r:id="rId8" action="ppaction://hlinksldjump"/>
              </a:rPr>
              <a:t>USB</a:t>
            </a:r>
            <a:r>
              <a:rPr lang="zh-CN" altLang="en-US" dirty="0">
                <a:hlinkClick r:id="rId8" action="ppaction://hlinksldjump"/>
              </a:rPr>
              <a:t>驱动、及下载脚</a:t>
            </a:r>
            <a:r>
              <a:rPr lang="zh-CN" altLang="en-US" dirty="0" smtClean="0">
                <a:hlinkClick r:id="rId8" action="ppaction://hlinksldjump"/>
              </a:rPr>
              <a:t>本</a:t>
            </a:r>
            <a:endParaRPr lang="en-US" altLang="zh-CN" dirty="0" smtClean="0"/>
          </a:p>
          <a:p>
            <a:pPr eaLnBrk="1" hangingPunct="1"/>
            <a:r>
              <a:rPr lang="en-US" altLang="zh-CN" dirty="0">
                <a:hlinkClick r:id="rId9" action="ppaction://hlinksldjump"/>
              </a:rPr>
              <a:t>NCP </a:t>
            </a:r>
            <a:r>
              <a:rPr lang="zh-CN" altLang="en-US" dirty="0">
                <a:hlinkClick r:id="rId9" action="ppaction://hlinksldjump"/>
              </a:rPr>
              <a:t>介绍</a:t>
            </a:r>
            <a:endParaRPr lang="en-US" altLang="zh-CN" dirty="0"/>
          </a:p>
          <a:p>
            <a:pPr eaLnBrk="1" hangingPunct="1"/>
            <a:r>
              <a:rPr lang="zh-CN" altLang="zh-CN" dirty="0" smtClean="0">
                <a:hlinkClick r:id="rId10" action="ppaction://hlinksldjump"/>
              </a:rPr>
              <a:t>常用</a:t>
            </a:r>
            <a:r>
              <a:rPr lang="en-US" altLang="zh-CN" dirty="0" smtClean="0">
                <a:hlinkClick r:id="rId10" action="ppaction://hlinksldjump"/>
              </a:rPr>
              <a:t>AT</a:t>
            </a:r>
            <a:r>
              <a:rPr lang="zh-CN" altLang="zh-CN" dirty="0" smtClean="0">
                <a:hlinkClick r:id="rId10" action="ppaction://hlinksldjump"/>
              </a:rPr>
              <a:t>指令</a:t>
            </a:r>
            <a:endParaRPr lang="zh-CN" altLang="zh-CN" dirty="0" smtClean="0"/>
          </a:p>
          <a:p>
            <a:pPr eaLnBrk="1" hangingPunct="1"/>
            <a:r>
              <a:rPr lang="zh-CN" altLang="zh-CN" dirty="0" smtClean="0">
                <a:hlinkClick r:id="rId11" action="ppaction://hlinksldjump"/>
              </a:rPr>
              <a:t>清</a:t>
            </a:r>
            <a:r>
              <a:rPr lang="zh-CN" altLang="zh-CN" dirty="0">
                <a:hlinkClick r:id="rId11" action="ppaction://hlinksldjump"/>
              </a:rPr>
              <a:t>TAMPER方</a:t>
            </a:r>
            <a:r>
              <a:rPr lang="zh-CN" altLang="zh-CN" dirty="0" smtClean="0">
                <a:hlinkClick r:id="rId11" action="ppaction://hlinksldjump"/>
              </a:rPr>
              <a:t>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E05CD6C4-DBB1-4202-8F38-525275BE9B29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POS</a:t>
            </a:r>
            <a:r>
              <a:rPr lang="zh-CN" altLang="en-US" dirty="0"/>
              <a:t>参数设置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246063" y="504825"/>
            <a:ext cx="8539162" cy="5663089"/>
          </a:xfrm>
        </p:spPr>
        <p:txBody>
          <a:bodyPr/>
          <a:lstStyle/>
          <a:p>
            <a:pPr eaLnBrk="1" hangingPunct="1"/>
            <a:r>
              <a:rPr lang="zh-CN" altLang="en-US" dirty="0"/>
              <a:t>通讯</a:t>
            </a:r>
            <a:r>
              <a:rPr lang="zh-CN" altLang="zh-CN" dirty="0" smtClean="0"/>
              <a:t>参数设置</a:t>
            </a:r>
            <a:r>
              <a:rPr lang="en-US" altLang="zh-CN" dirty="0" smtClean="0"/>
              <a:t>——GPRS</a:t>
            </a:r>
          </a:p>
          <a:p>
            <a:pPr lvl="1" eaLnBrk="1" hangingPunct="1"/>
            <a:r>
              <a:rPr lang="zh-CN" altLang="en-US" dirty="0" smtClean="0"/>
              <a:t>检查</a:t>
            </a:r>
            <a:r>
              <a:rPr lang="en-US" altLang="zh-CN" dirty="0" smtClean="0"/>
              <a:t>APN</a:t>
            </a:r>
            <a:r>
              <a:rPr lang="zh-CN" altLang="en-US" dirty="0" smtClean="0"/>
              <a:t>是否正确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修改</a:t>
            </a:r>
            <a:r>
              <a:rPr lang="zh-CN" altLang="zh-CN" dirty="0" smtClean="0"/>
              <a:t>接入号码“</a:t>
            </a:r>
            <a:r>
              <a:rPr lang="en-US" altLang="zh-CN" dirty="0" smtClean="0"/>
              <a:t>*98*1#</a:t>
            </a:r>
            <a:r>
              <a:rPr lang="zh-CN" altLang="zh-CN" dirty="0" smtClean="0"/>
              <a:t>”</a:t>
            </a:r>
            <a:r>
              <a:rPr lang="zh-CN" altLang="en-US" dirty="0" smtClean="0"/>
              <a:t>、</a:t>
            </a:r>
            <a:r>
              <a:rPr lang="zh-CN" altLang="zh-CN" dirty="0" smtClean="0"/>
              <a:t>“</a:t>
            </a:r>
            <a:r>
              <a:rPr lang="en-US" altLang="zh-CN" dirty="0" smtClean="0"/>
              <a:t>*99***1#</a:t>
            </a:r>
            <a:r>
              <a:rPr lang="zh-CN" altLang="zh-CN" dirty="0" smtClean="0"/>
              <a:t>”</a:t>
            </a:r>
            <a:r>
              <a:rPr lang="zh-CN" altLang="en-US" dirty="0" smtClean="0"/>
              <a:t>试试</a:t>
            </a:r>
            <a:endParaRPr lang="zh-CN" altLang="zh-CN" dirty="0" smtClean="0"/>
          </a:p>
          <a:p>
            <a:pPr lvl="1" eaLnBrk="1" hangingPunct="1"/>
            <a:r>
              <a:rPr lang="en-US" altLang="zh-CN" dirty="0" err="1" smtClean="0"/>
              <a:t>ddl</a:t>
            </a:r>
            <a:r>
              <a:rPr lang="en-US" altLang="zh-CN" dirty="0" smtClean="0"/>
              <a:t> GP_REG=1 GP_REG_TO=10000</a:t>
            </a:r>
          </a:p>
          <a:p>
            <a:pPr lvl="2" eaLnBrk="1" hangingPunct="1"/>
            <a:r>
              <a:rPr lang="zh-CN" altLang="en-US" dirty="0" smtClean="0"/>
              <a:t>改善注册成功率，缩短注册时间</a:t>
            </a:r>
            <a:endParaRPr lang="en-US" altLang="zh-CN" dirty="0" smtClean="0"/>
          </a:p>
          <a:p>
            <a:pPr lvl="1" eaLnBrk="1" hangingPunct="1"/>
            <a:r>
              <a:rPr lang="en-US" altLang="zh-CN" dirty="0" err="1" smtClean="0"/>
              <a:t>ddl</a:t>
            </a:r>
            <a:r>
              <a:rPr lang="zh-CN" altLang="zh-CN" dirty="0" smtClean="0"/>
              <a:t> GP_MINRSSI=</a:t>
            </a:r>
            <a:r>
              <a:rPr lang="en-US" altLang="zh-CN" dirty="0" smtClean="0"/>
              <a:t>1 </a:t>
            </a:r>
          </a:p>
          <a:p>
            <a:pPr lvl="2" eaLnBrk="1" hangingPunct="1"/>
            <a:r>
              <a:rPr lang="zh-CN" altLang="zh-CN" dirty="0" smtClean="0"/>
              <a:t>系统</a:t>
            </a:r>
            <a:r>
              <a:rPr lang="zh-CN" altLang="en-US" dirty="0" smtClean="0"/>
              <a:t>缺省</a:t>
            </a:r>
            <a:r>
              <a:rPr lang="zh-CN" altLang="zh-CN" dirty="0" smtClean="0"/>
              <a:t>值是10(10%)，如果低于这个值，CE将不会登录网络，已知会影响在信号弱的地方的登录，建议设置成1。 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另外还有一些脚本，需要根据实际情况进行设定，使用时请注意使用条件，</a:t>
            </a:r>
            <a:r>
              <a:rPr lang="zh-CN" altLang="en-US" dirty="0" smtClean="0">
                <a:solidFill>
                  <a:srgbClr val="FF0000"/>
                </a:solidFill>
              </a:rPr>
              <a:t>慎重使用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缩短漫游</a:t>
            </a:r>
            <a:r>
              <a:rPr lang="zh-CN" altLang="en-US" dirty="0"/>
              <a:t>卡（通常可以注册上，但是消耗时间长）的</a:t>
            </a:r>
            <a:r>
              <a:rPr lang="zh-CN" altLang="en-US" dirty="0" smtClean="0"/>
              <a:t>注册时间</a:t>
            </a:r>
            <a:endParaRPr lang="en-US" altLang="zh-CN" dirty="0" smtClean="0"/>
          </a:p>
          <a:p>
            <a:pPr lvl="2" eaLnBrk="1" hangingPunct="1"/>
            <a:r>
              <a:rPr lang="zh-CN" altLang="en-US" dirty="0" smtClean="0"/>
              <a:t>中国移动漫游卡：</a:t>
            </a:r>
            <a:r>
              <a:rPr lang="zh-CN" altLang="zh-CN" dirty="0" smtClean="0"/>
              <a:t>ddl -p1 GP_INIT_2=AT+COPS=1,2,"46000“</a:t>
            </a:r>
            <a:endParaRPr lang="en-US" altLang="zh-CN" dirty="0" smtClean="0"/>
          </a:p>
          <a:p>
            <a:pPr lvl="2" eaLnBrk="1" hangingPunct="1"/>
            <a:r>
              <a:rPr lang="zh-CN" altLang="en-US" dirty="0" smtClean="0"/>
              <a:t>中国联通漫游卡：</a:t>
            </a:r>
            <a:r>
              <a:rPr lang="en-US" altLang="zh-CN" dirty="0" err="1" smtClean="0"/>
              <a:t>ddl</a:t>
            </a:r>
            <a:r>
              <a:rPr lang="en-US" altLang="zh-CN" dirty="0" smtClean="0"/>
              <a:t> -p1 GP_INIT_2=AT+COPS=1,2,"46001"</a:t>
            </a:r>
            <a:endParaRPr lang="zh-CN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1485B951-F220-47CB-B8D7-0E20CAF18069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POS</a:t>
            </a:r>
            <a:r>
              <a:rPr lang="zh-CN" altLang="en-US" dirty="0"/>
              <a:t>参数设置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163513" y="958850"/>
            <a:ext cx="8621712" cy="3539430"/>
          </a:xfrm>
        </p:spPr>
        <p:txBody>
          <a:bodyPr/>
          <a:lstStyle/>
          <a:p>
            <a:pPr eaLnBrk="1" hangingPunct="1"/>
            <a:r>
              <a:rPr lang="zh-CN" altLang="en-US" dirty="0"/>
              <a:t>通讯</a:t>
            </a:r>
            <a:r>
              <a:rPr lang="zh-CN" altLang="zh-CN" dirty="0" smtClean="0"/>
              <a:t>参数设置</a:t>
            </a:r>
            <a:r>
              <a:rPr lang="en-US" altLang="zh-CN" dirty="0" smtClean="0"/>
              <a:t>——CDMA</a:t>
            </a:r>
          </a:p>
          <a:p>
            <a:pPr lvl="1" eaLnBrk="1" hangingPunct="1"/>
            <a:r>
              <a:rPr lang="en-US" altLang="zh-CN" dirty="0" err="1" smtClean="0"/>
              <a:t>Ddl</a:t>
            </a:r>
            <a:r>
              <a:rPr lang="en-US" altLang="zh-CN" dirty="0" smtClean="0"/>
              <a:t> –p1 EV_NETMODE=2 EV_SYSINFO=4000 </a:t>
            </a:r>
            <a:r>
              <a:rPr lang="zh-CN" altLang="en-US" dirty="0" smtClean="0"/>
              <a:t>（通常组合使用，也可以单独使用）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检查用户名、密码是否正确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确认</a:t>
            </a:r>
            <a:r>
              <a:rPr lang="en-US" altLang="zh-CN" dirty="0" smtClean="0"/>
              <a:t>PPP</a:t>
            </a:r>
            <a:r>
              <a:rPr lang="zh-CN" altLang="en-US" dirty="0" smtClean="0"/>
              <a:t>协议是否正确（默认为</a:t>
            </a:r>
            <a:r>
              <a:rPr lang="en-US" altLang="zh-CN" dirty="0" smtClean="0"/>
              <a:t>PAP</a:t>
            </a:r>
            <a:r>
              <a:rPr lang="zh-CN" altLang="en-US" dirty="0" smtClean="0"/>
              <a:t>，可以改为</a:t>
            </a:r>
            <a:r>
              <a:rPr lang="zh-CN" altLang="zh-CN" dirty="0" smtClean="0"/>
              <a:t>NONE, CHAP, MSCHAP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 eaLnBrk="1" hangingPunct="1"/>
            <a:r>
              <a:rPr lang="zh-CN" altLang="zh-CN" dirty="0"/>
              <a:t>EV_ROAMSTS=1 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显</a:t>
            </a:r>
            <a:r>
              <a:rPr lang="zh-CN" altLang="zh-CN" dirty="0"/>
              <a:t>示信号慢时可以设置这个值，不设置时取信号强度需要4秒，设置后仅需1.3秒。这个值的副作用是机器进不了休眠状态，会影响待机时间。</a:t>
            </a:r>
            <a:endParaRPr lang="zh-CN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76F6FD1C-8B8A-4AD7-8EAC-CB873FDDDCAD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965" y="4872251"/>
            <a:ext cx="8407023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/>
              <a:t>TIPS:</a:t>
            </a:r>
          </a:p>
          <a:p>
            <a:pPr marL="0" lvl="1"/>
            <a:r>
              <a:rPr lang="zh-CN" altLang="en-US" dirty="0"/>
              <a:t>下</a:t>
            </a:r>
            <a:r>
              <a:rPr lang="zh-CN" altLang="en-US" dirty="0" smtClean="0"/>
              <a:t>载完</a:t>
            </a:r>
            <a:r>
              <a:rPr lang="en-US" altLang="zh-CN" dirty="0"/>
              <a:t>EV_NETMODE=2 </a:t>
            </a:r>
            <a:r>
              <a:rPr lang="en-US" altLang="zh-CN" dirty="0" smtClean="0"/>
              <a:t>EV_SYSINFO=4000</a:t>
            </a:r>
            <a:r>
              <a:rPr lang="zh-CN" altLang="en-US" dirty="0" smtClean="0"/>
              <a:t>参数重启后，如果这些参数生效，则这些参数会被删除。如果这些参数还在，检查是否输错字符（下划线等）或其他原因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0609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/>
              <a:t>POS</a:t>
            </a:r>
            <a:r>
              <a:rPr lang="zh-CN" altLang="en-US" dirty="0" smtClean="0"/>
              <a:t>参数设置</a:t>
            </a:r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>
          <a:xfrm>
            <a:off x="0" y="464026"/>
            <a:ext cx="6071773" cy="6032421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初始化</a:t>
            </a:r>
            <a:r>
              <a:rPr lang="en-US" altLang="zh-CN" dirty="0" smtClean="0"/>
              <a:t>EOS</a:t>
            </a:r>
            <a:r>
              <a:rPr lang="zh-CN" altLang="en-US" dirty="0" smtClean="0"/>
              <a:t>配置文件</a:t>
            </a:r>
            <a:endParaRPr lang="en-US" altLang="zh-CN" dirty="0" smtClean="0"/>
          </a:p>
          <a:p>
            <a:pPr lvl="1" eaLnBrk="1" hangingPunct="1"/>
            <a:r>
              <a:rPr lang="en-US" altLang="zh-CN" dirty="0" err="1" smtClean="0"/>
              <a:t>ddl</a:t>
            </a:r>
            <a:r>
              <a:rPr lang="en-US" altLang="zh-CN" dirty="0" smtClean="0"/>
              <a:t> -p1 *EOSNEWCIB=1</a:t>
            </a:r>
          </a:p>
          <a:p>
            <a:pPr lvl="2" eaLnBrk="1" hangingPunct="1"/>
            <a:r>
              <a:rPr lang="zh-CN" altLang="en-US" dirty="0" smtClean="0"/>
              <a:t>解决升级</a:t>
            </a:r>
            <a:r>
              <a:rPr lang="en-US" altLang="zh-CN" dirty="0" smtClean="0"/>
              <a:t>EOS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1.5.0.11</a:t>
            </a:r>
            <a:r>
              <a:rPr lang="zh-CN" altLang="en-US" dirty="0" smtClean="0"/>
              <a:t>后，出现</a:t>
            </a:r>
            <a:r>
              <a:rPr lang="en-US" altLang="zh-CN" dirty="0" smtClean="0"/>
              <a:t>GID46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System Error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 eaLnBrk="1" hangingPunct="1"/>
            <a:r>
              <a:rPr lang="zh-CN" altLang="en-US" dirty="0"/>
              <a:t>解</a:t>
            </a:r>
            <a:r>
              <a:rPr lang="zh-CN" altLang="en-US" dirty="0" smtClean="0"/>
              <a:t>决拨号设备报“</a:t>
            </a:r>
            <a:r>
              <a:rPr lang="en-US" altLang="zh-CN" dirty="0" smtClean="0"/>
              <a:t>58</a:t>
            </a:r>
            <a:r>
              <a:rPr lang="zh-CN" altLang="en-US" dirty="0" smtClean="0"/>
              <a:t>错误”的 问题等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520SDLC</a:t>
            </a:r>
          </a:p>
          <a:p>
            <a:pPr lvl="1" eaLnBrk="1" hangingPunct="1"/>
            <a:r>
              <a:rPr lang="en-US" altLang="zh-CN" dirty="0" smtClean="0"/>
              <a:t>520</a:t>
            </a:r>
            <a:r>
              <a:rPr lang="zh-CN" altLang="en-US" dirty="0" smtClean="0"/>
              <a:t>应答电话呼叫，通过下载右下的脚本</a:t>
            </a:r>
            <a:r>
              <a:rPr lang="en-US" altLang="zh-CN" dirty="0" smtClean="0"/>
              <a:t>&lt;ATS0=0.7z&gt;</a:t>
            </a:r>
            <a:r>
              <a:rPr lang="zh-CN" altLang="en-US" dirty="0" smtClean="0"/>
              <a:t>解决问题</a:t>
            </a:r>
            <a:endParaRPr lang="en-US" altLang="zh-CN" dirty="0" smtClean="0"/>
          </a:p>
          <a:p>
            <a:pPr eaLnBrk="1" hangingPunct="1"/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如何判断这些值已经生效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 eaLnBrk="1" hangingPunct="1"/>
            <a:r>
              <a:rPr lang="zh-CN" altLang="en-US" dirty="0" smtClean="0"/>
              <a:t>之前的故障现象消失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（重启后）设定的参数值被修改，或参数消失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 eaLnBrk="1" hangingPunct="1"/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如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果这些值还存在且值没有被更改，很有可能是变量名称输错：是否输错下划线等字符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 eaLnBrk="1" hangingPunct="1"/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284C86BB-0C80-4F84-8896-EA39ED791CC2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20485" name="图片 2" descr="标题: System error 示例1 - 说明 GID 为 46的system err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773" y="586522"/>
            <a:ext cx="2998787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513135"/>
              </p:ext>
            </p:extLst>
          </p:nvPr>
        </p:nvGraphicFramePr>
        <p:xfrm>
          <a:off x="6306427" y="5074645"/>
          <a:ext cx="9763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包装程序外壳对象" showAsIcon="1" r:id="rId5" imgW="977400" imgH="711360" progId="Package">
                  <p:embed/>
                </p:oleObj>
              </mc:Choice>
              <mc:Fallback>
                <p:oleObj name="包装程序外壳对象" showAsIcon="1" r:id="rId5" imgW="977400" imgH="711360" progId="Packag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6427" y="5074645"/>
                        <a:ext cx="976312" cy="71437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A2A4AB"/>
                          </a:gs>
                          <a:gs pos="50000">
                            <a:srgbClr val="C7C8CB"/>
                          </a:gs>
                          <a:gs pos="100000">
                            <a:srgbClr val="E4E4E6"/>
                          </a:gs>
                        </a:gsLst>
                        <a:lin ang="5400000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en-US" cap="none" dirty="0" smtClean="0"/>
              <a:t>签名及清除签名</a:t>
            </a:r>
            <a:endParaRPr lang="zh-CN" altLang="en-US" cap="none" dirty="0" smtClean="0">
              <a:ea typeface="宋体" charset="-122"/>
            </a:endParaRPr>
          </a:p>
        </p:txBody>
      </p:sp>
      <p:sp>
        <p:nvSpPr>
          <p:cNvPr id="12291" name="Subtitle 4"/>
          <p:cNvSpPr>
            <a:spLocks noGrp="1"/>
          </p:cNvSpPr>
          <p:nvPr>
            <p:ph idx="1"/>
          </p:nvPr>
        </p:nvSpPr>
        <p:spPr>
          <a:xfrm>
            <a:off x="0" y="586855"/>
            <a:ext cx="9144000" cy="477671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签名是确保</a:t>
            </a:r>
            <a:r>
              <a:rPr lang="en-US" altLang="zh-CN" dirty="0" smtClean="0"/>
              <a:t>POS</a:t>
            </a:r>
            <a:r>
              <a:rPr lang="zh-CN" altLang="en-US" dirty="0" smtClean="0"/>
              <a:t>安全的，签名不一致的程序不能下载到</a:t>
            </a:r>
            <a:r>
              <a:rPr lang="en-US" altLang="zh-CN" dirty="0" smtClean="0"/>
              <a:t>POS</a:t>
            </a:r>
            <a:r>
              <a:rPr lang="zh-CN" altLang="en-US" dirty="0" smtClean="0"/>
              <a:t>里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如何清除签名</a:t>
            </a:r>
            <a:endParaRPr lang="en-US" altLang="zh-CN" dirty="0" smtClean="0"/>
          </a:p>
          <a:p>
            <a:pPr marL="0" indent="0" eaLnBrk="1" hangingPunct="1">
              <a:buFontTx/>
              <a:buNone/>
              <a:defRPr/>
            </a:pPr>
            <a:r>
              <a:rPr lang="en-US" altLang="zh-CN" dirty="0" smtClean="0"/>
              <a:t>	</a:t>
            </a:r>
            <a:r>
              <a:rPr lang="zh-CN" altLang="en-US" dirty="0" smtClean="0"/>
              <a:t>安装程序前，就要考虑如何清除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通常发生在安装代理商签名的应用时，</a:t>
            </a:r>
            <a:endParaRPr lang="en-US" altLang="zh-CN" dirty="0" smtClean="0"/>
          </a:p>
          <a:p>
            <a:pPr lvl="2" eaLnBrk="1" hangingPunct="1">
              <a:defRPr/>
            </a:pPr>
            <a:r>
              <a:rPr lang="zh-CN" altLang="en-US" dirty="0" smtClean="0"/>
              <a:t>如果没有对应的清理签名工具，那么将不能安装公司签名的应用程序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对于测试、验证的程序</a:t>
            </a:r>
            <a:endParaRPr lang="en-US" altLang="zh-CN" dirty="0" smtClean="0"/>
          </a:p>
          <a:p>
            <a:pPr lvl="2" eaLnBrk="1" hangingPunct="1">
              <a:defRPr/>
            </a:pPr>
            <a:r>
              <a:rPr lang="zh-CN" altLang="en-US" dirty="0" smtClean="0"/>
              <a:t>确认签名卡类型：开发卡、生产卡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对于</a:t>
            </a:r>
            <a:r>
              <a:rPr lang="en-US" altLang="zh-CN" b="1" dirty="0" smtClean="0">
                <a:solidFill>
                  <a:srgbClr val="FF0000"/>
                </a:solidFill>
              </a:rPr>
              <a:t>104OS</a:t>
            </a:r>
            <a:r>
              <a:rPr lang="zh-CN" altLang="en-US" dirty="0" smtClean="0"/>
              <a:t>（及以后的版本）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只可以使用</a:t>
            </a:r>
            <a:r>
              <a:rPr lang="en-US" altLang="zh-CN" b="1" dirty="0" smtClean="0">
                <a:solidFill>
                  <a:srgbClr val="FF0000"/>
                </a:solidFill>
              </a:rPr>
              <a:t>V42</a:t>
            </a:r>
            <a:r>
              <a:rPr lang="zh-CN" altLang="en-US" dirty="0" smtClean="0"/>
              <a:t>的清理签名工具（此工具同样适用</a:t>
            </a:r>
            <a:r>
              <a:rPr lang="en-US" altLang="zh-CN" dirty="0" smtClean="0"/>
              <a:t>01X</a:t>
            </a:r>
            <a:r>
              <a:rPr lang="zh-CN" altLang="en-US" dirty="0" smtClean="0"/>
              <a:t>的</a:t>
            </a:r>
            <a:r>
              <a:rPr lang="en-US" altLang="zh-CN" dirty="0" smtClean="0"/>
              <a:t>OS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 eaLnBrk="1" hangingPunct="1">
              <a:defRPr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V30</a:t>
            </a:r>
            <a:r>
              <a:rPr lang="zh-CN" altLang="en-US" dirty="0" smtClean="0"/>
              <a:t>的工具可能产生不可预知的后果</a:t>
            </a:r>
            <a:endParaRPr lang="en-US" altLang="zh-CN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2B90236C-207F-4028-B1C4-4759AAE32BD8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964" y="5218326"/>
            <a:ext cx="8011235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/>
              <a:t>TIPS:</a:t>
            </a:r>
          </a:p>
          <a:p>
            <a:pPr marL="0" lvl="1"/>
            <a:r>
              <a:rPr lang="zh-CN" altLang="en-US" dirty="0"/>
              <a:t>下</a:t>
            </a:r>
            <a:r>
              <a:rPr lang="zh-CN" altLang="en-US" dirty="0" smtClean="0"/>
              <a:t>载不明签名程序前，可以下载一个已知签名的程序（有对应清理签名工具的签名）。这样，当不明签名程序与已经下载的签名不匹配时，会有错误提示。</a:t>
            </a:r>
            <a:endParaRPr lang="en-US" altLang="zh-CN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en-US" cap="none" dirty="0"/>
              <a:t>签名及清除签名</a:t>
            </a:r>
            <a:endParaRPr lang="zh-CN" altLang="en-US" cap="none" dirty="0" smtClean="0">
              <a:ea typeface="宋体" charset="-122"/>
            </a:endParaRPr>
          </a:p>
        </p:txBody>
      </p:sp>
      <p:sp>
        <p:nvSpPr>
          <p:cNvPr id="15363" name="Subtitle 4"/>
          <p:cNvSpPr>
            <a:spLocks noGrp="1"/>
          </p:cNvSpPr>
          <p:nvPr>
            <p:ph idx="1"/>
          </p:nvPr>
        </p:nvSpPr>
        <p:spPr>
          <a:xfrm>
            <a:off x="0" y="746125"/>
            <a:ext cx="9144000" cy="2092325"/>
          </a:xfrm>
        </p:spPr>
        <p:txBody>
          <a:bodyPr/>
          <a:lstStyle/>
          <a:p>
            <a:pPr eaLnBrk="1" hangingPunct="1"/>
            <a:r>
              <a:rPr lang="zh-CN" altLang="en-US" smtClean="0"/>
              <a:t>清除签名</a:t>
            </a:r>
            <a:endParaRPr lang="en-US" altLang="zh-CN" smtClean="0"/>
          </a:p>
          <a:p>
            <a:pPr lvl="1" eaLnBrk="1" hangingPunct="1"/>
            <a:r>
              <a:rPr lang="zh-CN" altLang="en-US" smtClean="0"/>
              <a:t>清理签名工具</a:t>
            </a:r>
            <a:endParaRPr lang="en-US" altLang="zh-CN" smtClean="0"/>
          </a:p>
          <a:p>
            <a:pPr lvl="2" eaLnBrk="1" hangingPunct="1"/>
            <a:r>
              <a:rPr lang="zh-CN" altLang="en-US" smtClean="0"/>
              <a:t>对于</a:t>
            </a:r>
            <a:r>
              <a:rPr lang="en-US" altLang="zh-CN" b="1" smtClean="0">
                <a:solidFill>
                  <a:srgbClr val="FF0000"/>
                </a:solidFill>
              </a:rPr>
              <a:t>104OS</a:t>
            </a:r>
            <a:r>
              <a:rPr lang="zh-CN" altLang="en-US" smtClean="0"/>
              <a:t>（及以后的版本），只可以使用</a:t>
            </a:r>
            <a:r>
              <a:rPr lang="en-US" altLang="zh-CN" b="1" smtClean="0">
                <a:solidFill>
                  <a:srgbClr val="FF0000"/>
                </a:solidFill>
              </a:rPr>
              <a:t>V42</a:t>
            </a:r>
            <a:r>
              <a:rPr lang="zh-CN" altLang="en-US" smtClean="0"/>
              <a:t>的清理签名工具，使用</a:t>
            </a:r>
            <a:r>
              <a:rPr lang="en-US" altLang="zh-CN" smtClean="0"/>
              <a:t>V30</a:t>
            </a:r>
            <a:r>
              <a:rPr lang="zh-CN" altLang="en-US" smtClean="0"/>
              <a:t>的工具可能产生不可预知的后果</a:t>
            </a:r>
            <a:endParaRPr lang="en-US" altLang="zh-CN" smtClean="0"/>
          </a:p>
          <a:p>
            <a:pPr lvl="1" eaLnBrk="1" hangingPunct="1"/>
            <a:r>
              <a:rPr lang="zh-CN" altLang="en-US" smtClean="0"/>
              <a:t>清理成功的画面显示</a:t>
            </a:r>
            <a:endParaRPr lang="zh-CN" altLang="en-US" smtClean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B2803B59-97D1-4BE4-8956-9A9D906A4986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3122613"/>
            <a:ext cx="4041775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366" name="对象 7"/>
          <p:cNvGraphicFramePr>
            <a:graphicFrameLocks noChangeAspect="1"/>
          </p:cNvGraphicFramePr>
          <p:nvPr/>
        </p:nvGraphicFramePr>
        <p:xfrm>
          <a:off x="981075" y="3024188"/>
          <a:ext cx="2528888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4" name="包" r:id="rId5" imgW="1655545" imgH="462013" progId="Package">
                  <p:embed/>
                </p:oleObj>
              </mc:Choice>
              <mc:Fallback>
                <p:oleObj name="包" r:id="rId5" imgW="1655545" imgH="462013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3024188"/>
                        <a:ext cx="2528888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对象 8"/>
          <p:cNvGraphicFramePr>
            <a:graphicFrameLocks noChangeAspect="1"/>
          </p:cNvGraphicFramePr>
          <p:nvPr/>
        </p:nvGraphicFramePr>
        <p:xfrm>
          <a:off x="752475" y="3884613"/>
          <a:ext cx="3011488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5" name="包" r:id="rId7" imgW="2165684" imgH="462013" progId="Package">
                  <p:embed/>
                </p:oleObj>
              </mc:Choice>
              <mc:Fallback>
                <p:oleObj name="包" r:id="rId7" imgW="2165684" imgH="462013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3884613"/>
                        <a:ext cx="3011488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31009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cap="none" dirty="0"/>
              <a:t>签名及清除签名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0" y="674688"/>
            <a:ext cx="9144000" cy="2708275"/>
          </a:xfrm>
        </p:spPr>
        <p:txBody>
          <a:bodyPr/>
          <a:lstStyle/>
          <a:p>
            <a:pPr eaLnBrk="1" hangingPunct="1"/>
            <a:r>
              <a:rPr lang="zh-CN" altLang="en-US" smtClean="0"/>
              <a:t>签名失败时的画面显示</a:t>
            </a:r>
            <a:endParaRPr lang="en-US" altLang="zh-CN" smtClean="0"/>
          </a:p>
          <a:p>
            <a:pPr lvl="1" eaLnBrk="1" hangingPunct="1"/>
            <a:r>
              <a:rPr lang="en-US" altLang="zh-CN" smtClean="0"/>
              <a:t>Check Certificate Gn xxx xxx FAILED</a:t>
            </a:r>
            <a:r>
              <a:rPr lang="zh-CN" altLang="en-US" smtClean="0"/>
              <a:t>：第</a:t>
            </a:r>
            <a:r>
              <a:rPr lang="en-US" altLang="zh-CN" smtClean="0"/>
              <a:t>n</a:t>
            </a:r>
            <a:r>
              <a:rPr lang="zh-CN" altLang="en-US" smtClean="0"/>
              <a:t>个</a:t>
            </a:r>
            <a:r>
              <a:rPr lang="en-US" altLang="zh-CN" smtClean="0"/>
              <a:t>GROUP</a:t>
            </a:r>
            <a:r>
              <a:rPr lang="zh-CN" altLang="en-US" smtClean="0"/>
              <a:t>的证书没有通过验证</a:t>
            </a:r>
            <a:endParaRPr lang="en-US" altLang="zh-CN" smtClean="0"/>
          </a:p>
          <a:p>
            <a:pPr lvl="2" eaLnBrk="1" hangingPunct="1"/>
            <a:r>
              <a:rPr lang="zh-CN" altLang="en-US" smtClean="0"/>
              <a:t>如果该</a:t>
            </a:r>
            <a:r>
              <a:rPr lang="en-US" altLang="zh-CN" smtClean="0"/>
              <a:t>POS</a:t>
            </a:r>
            <a:r>
              <a:rPr lang="zh-CN" altLang="en-US" smtClean="0"/>
              <a:t>之前已经清理过签名，则第一个证书验证时，也会出现这个提示</a:t>
            </a:r>
          </a:p>
          <a:p>
            <a:pPr lvl="1" eaLnBrk="1" hangingPunct="1"/>
            <a:r>
              <a:rPr lang="en-US" altLang="zh-CN" smtClean="0"/>
              <a:t>Compare Signature Gn xxx xxx FAILED</a:t>
            </a:r>
            <a:r>
              <a:rPr lang="zh-CN" altLang="en-US" smtClean="0"/>
              <a:t>：第</a:t>
            </a:r>
            <a:r>
              <a:rPr lang="en-US" altLang="zh-CN" smtClean="0"/>
              <a:t>n</a:t>
            </a:r>
            <a:r>
              <a:rPr lang="zh-CN" altLang="en-US" smtClean="0"/>
              <a:t>个</a:t>
            </a:r>
            <a:r>
              <a:rPr lang="en-US" altLang="zh-CN" smtClean="0"/>
              <a:t>GROUP</a:t>
            </a:r>
            <a:r>
              <a:rPr lang="zh-CN" altLang="en-US" smtClean="0"/>
              <a:t>的签名</a:t>
            </a:r>
            <a:r>
              <a:rPr lang="en-US" altLang="zh-CN" smtClean="0"/>
              <a:t>xxx</a:t>
            </a:r>
            <a:r>
              <a:rPr lang="zh-CN" altLang="en-US" smtClean="0"/>
              <a:t>没有通过比较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2116DDC0-4F7F-4717-8DD5-A8B2D4CB2E9A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3014663"/>
            <a:ext cx="4189412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014663"/>
            <a:ext cx="4187825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/>
              <a:t>USB</a:t>
            </a:r>
            <a:r>
              <a:rPr lang="zh-CN" altLang="en-US" dirty="0" smtClean="0"/>
              <a:t>驱动、</a:t>
            </a:r>
            <a:r>
              <a:rPr lang="zh-CN" altLang="en-US" dirty="0"/>
              <a:t>及</a:t>
            </a:r>
            <a:r>
              <a:rPr lang="zh-CN" altLang="en-US" dirty="0" smtClean="0"/>
              <a:t>下载脚</a:t>
            </a:r>
            <a:r>
              <a:rPr lang="zh-CN" altLang="en-US" dirty="0"/>
              <a:t>本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>
          <a:xfrm>
            <a:off x="0" y="422321"/>
            <a:ext cx="9144000" cy="344709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USB</a:t>
            </a:r>
            <a:r>
              <a:rPr lang="zh-CN" altLang="en-US" dirty="0" smtClean="0"/>
              <a:t>下载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驱动位置：</a:t>
            </a:r>
            <a:r>
              <a:rPr lang="en-US" altLang="zh-CN" dirty="0" smtClean="0"/>
              <a:t> D:\eVoAps\VRXSDK\3.6.1C\config</a:t>
            </a:r>
          </a:p>
          <a:p>
            <a:pPr lvl="1" eaLnBrk="1" hangingPunct="1">
              <a:defRPr/>
            </a:pPr>
            <a:r>
              <a:rPr lang="zh-CN" altLang="en-US" dirty="0" smtClean="0"/>
              <a:t>最新的</a:t>
            </a:r>
            <a:r>
              <a:rPr lang="en-US" altLang="zh-CN" dirty="0" smtClean="0"/>
              <a:t>USB</a:t>
            </a:r>
            <a:r>
              <a:rPr lang="zh-CN" altLang="en-US" dirty="0" smtClean="0"/>
              <a:t>驱动，参考附件</a:t>
            </a:r>
            <a:r>
              <a:rPr lang="en-US" altLang="zh-CN" dirty="0" smtClean="0"/>
              <a:t>ZIP</a:t>
            </a:r>
          </a:p>
          <a:p>
            <a:pPr lvl="1" eaLnBrk="1" hangingPunct="1">
              <a:defRPr/>
            </a:pPr>
            <a:r>
              <a:rPr lang="zh-CN" altLang="en-US" dirty="0" smtClean="0"/>
              <a:t>使用方法参考附件邮件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/>
              <a:t>下载脚本</a:t>
            </a:r>
            <a:endParaRPr lang="en-US" altLang="zh-CN" dirty="0"/>
          </a:p>
          <a:p>
            <a:pPr lvl="1" eaLnBrk="1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%VRXSDK%\bin\</a:t>
            </a:r>
            <a:r>
              <a:rPr lang="en-US" altLang="zh-CN" dirty="0" err="1"/>
              <a:t>ddl</a:t>
            </a:r>
            <a:r>
              <a:rPr lang="en-US" altLang="zh-CN" dirty="0"/>
              <a:t> -p1 *unzip=Vx011-EOS.zip Vx011-EOS.zip</a:t>
            </a:r>
          </a:p>
          <a:p>
            <a:pPr marL="512762" lvl="1" indent="0" eaLnBrk="1" hangingPunct="1">
              <a:buNone/>
              <a:defRPr/>
            </a:pPr>
            <a:r>
              <a:rPr lang="zh-CN" altLang="en-US" dirty="0"/>
              <a:t>下载失败（没有提示</a:t>
            </a:r>
            <a:r>
              <a:rPr lang="en-US" altLang="zh-CN" dirty="0"/>
              <a:t>… …</a:t>
            </a:r>
            <a:r>
              <a:rPr lang="zh-CN" altLang="en-US" dirty="0"/>
              <a:t>）时</a:t>
            </a:r>
            <a:r>
              <a:rPr lang="zh-CN" altLang="en-US" dirty="0" smtClean="0"/>
              <a:t>：</a:t>
            </a:r>
            <a:r>
              <a:rPr lang="zh-CN" altLang="en-US" dirty="0"/>
              <a:t>将</a:t>
            </a:r>
            <a:r>
              <a:rPr lang="zh-CN" altLang="en-US" dirty="0" smtClean="0"/>
              <a:t>上</a:t>
            </a:r>
            <a:r>
              <a:rPr lang="zh-CN" altLang="en-US" dirty="0"/>
              <a:t>面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蓝色的部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分</a:t>
            </a:r>
            <a:r>
              <a:rPr lang="zh-CN" altLang="en-US" dirty="0" smtClean="0"/>
              <a:t>删</a:t>
            </a:r>
            <a:r>
              <a:rPr lang="zh-CN" altLang="en-US" dirty="0"/>
              <a:t>除，将</a:t>
            </a:r>
            <a:r>
              <a:rPr lang="en-US" altLang="zh-CN" dirty="0"/>
              <a:t>ddl.exe</a:t>
            </a:r>
            <a:r>
              <a:rPr lang="zh-CN" altLang="en-US" dirty="0"/>
              <a:t>复制到当前文件</a:t>
            </a:r>
            <a:r>
              <a:rPr lang="zh-CN" altLang="en-US" dirty="0" smtClean="0"/>
              <a:t>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B8A865EF-D84F-4C2B-910D-C58D4E22B5D9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graphicFrame>
        <p:nvGraphicFramePr>
          <p:cNvPr id="225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960138"/>
              </p:ext>
            </p:extLst>
          </p:nvPr>
        </p:nvGraphicFramePr>
        <p:xfrm>
          <a:off x="4824412" y="450400"/>
          <a:ext cx="43195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6" name="包装程序外壳对象" showAsIcon="1" r:id="rId4" imgW="4305300" imgH="698500" progId="Package">
                  <p:embed/>
                </p:oleObj>
              </mc:Choice>
              <mc:Fallback>
                <p:oleObj name="包装程序外壳对象" showAsIcon="1" r:id="rId4" imgW="4305300" imgH="698500" progId="Packag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2" y="450400"/>
                        <a:ext cx="4319588" cy="7112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A2A4AB"/>
                          </a:gs>
                          <a:gs pos="50000">
                            <a:srgbClr val="C7C8CB"/>
                          </a:gs>
                          <a:gs pos="100000">
                            <a:srgbClr val="E4E4E6"/>
                          </a:gs>
                        </a:gsLst>
                        <a:lin ang="5400000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872066"/>
              </p:ext>
            </p:extLst>
          </p:nvPr>
        </p:nvGraphicFramePr>
        <p:xfrm>
          <a:off x="6522492" y="1350465"/>
          <a:ext cx="2362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7" name="包装程序外壳对象" showAsIcon="1" r:id="rId6" imgW="2362680" imgH="711360" progId="Package">
                  <p:embed/>
                </p:oleObj>
              </mc:Choice>
              <mc:Fallback>
                <p:oleObj name="包装程序外壳对象" showAsIcon="1" r:id="rId6" imgW="236268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2492" y="1350465"/>
                        <a:ext cx="2362200" cy="7112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4964" y="3880822"/>
            <a:ext cx="8407024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/>
              <a:t>TIPS:COM1</a:t>
            </a:r>
            <a:r>
              <a:rPr lang="zh-CN" altLang="en-US" dirty="0" smtClean="0"/>
              <a:t>口不能下载</a:t>
            </a:r>
            <a:endParaRPr lang="en-US" altLang="zh-CN" dirty="0" smtClean="0"/>
          </a:p>
          <a:p>
            <a:pPr marL="0" lvl="1"/>
            <a:r>
              <a:rPr lang="zh-CN" altLang="en-US" dirty="0" smtClean="0"/>
              <a:t>● 设置了</a:t>
            </a:r>
            <a:r>
              <a:rPr lang="en-US" altLang="zh-CN" dirty="0" smtClean="0"/>
              <a:t>*DEBUG=1</a:t>
            </a:r>
            <a:r>
              <a:rPr lang="zh-CN" altLang="en-US" dirty="0" smtClean="0"/>
              <a:t>参数，串口日志占用端口，修改为</a:t>
            </a:r>
            <a:r>
              <a:rPr lang="en-US" altLang="zh-CN" dirty="0" smtClean="0"/>
              <a:t>*DEBUG=0</a:t>
            </a:r>
            <a:r>
              <a:rPr lang="zh-CN" altLang="en-US" dirty="0" smtClean="0"/>
              <a:t>，然后重启</a:t>
            </a:r>
            <a:r>
              <a:rPr lang="en-US" altLang="zh-CN" dirty="0" smtClean="0"/>
              <a:t>POS</a:t>
            </a:r>
            <a:r>
              <a:rPr lang="zh-CN" altLang="en-US" dirty="0" smtClean="0"/>
              <a:t>后，再进入系统菜单就可以下载了；</a:t>
            </a:r>
            <a:endParaRPr lang="en-US" altLang="zh-CN" dirty="0" smtClean="0"/>
          </a:p>
          <a:p>
            <a:pPr marL="0" lvl="1"/>
            <a:r>
              <a:rPr lang="zh-CN" altLang="en-US" dirty="0" smtClean="0"/>
              <a:t>● 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端的</a:t>
            </a:r>
            <a:r>
              <a:rPr lang="en-US" altLang="zh-CN" dirty="0" smtClean="0"/>
              <a:t>TTY</a:t>
            </a:r>
            <a:r>
              <a:rPr lang="zh-CN" altLang="en-US" dirty="0" smtClean="0"/>
              <a:t>没有断开，或者其他串口工具占用串口</a:t>
            </a:r>
            <a:endParaRPr lang="en-US" altLang="zh-CN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4964" y="5136445"/>
            <a:ext cx="8407024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/>
              <a:t>TIPS:</a:t>
            </a:r>
            <a:r>
              <a:rPr lang="zh-CN" altLang="en-US" dirty="0" smtClean="0"/>
              <a:t>下载失败时，首先要先关闭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端的下载脚本，因为：</a:t>
            </a:r>
            <a:endParaRPr lang="en-US" altLang="zh-CN" dirty="0" smtClean="0"/>
          </a:p>
          <a:p>
            <a:pPr marL="0" lvl="1"/>
            <a:r>
              <a:rPr lang="zh-CN" altLang="en-US" dirty="0" smtClean="0"/>
              <a:t>如果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端已经执行下载脚本，并且正在提示</a:t>
            </a:r>
            <a:r>
              <a:rPr lang="en-US" altLang="zh-CN" dirty="0" smtClean="0"/>
              <a:t>… …</a:t>
            </a:r>
            <a:r>
              <a:rPr lang="zh-CN" altLang="en-US" dirty="0" smtClean="0"/>
              <a:t>时，</a:t>
            </a:r>
            <a:endParaRPr lang="en-US" altLang="zh-CN" dirty="0" smtClean="0"/>
          </a:p>
          <a:p>
            <a:pPr marL="0" lvl="1"/>
            <a:r>
              <a:rPr lang="zh-CN" altLang="en-US" dirty="0" smtClean="0"/>
              <a:t>启动</a:t>
            </a:r>
            <a:r>
              <a:rPr lang="en-US" altLang="zh-CN" dirty="0" smtClean="0"/>
              <a:t>POS</a:t>
            </a:r>
            <a:r>
              <a:rPr lang="zh-CN" altLang="en-US" dirty="0" smtClean="0"/>
              <a:t>（或重启</a:t>
            </a:r>
            <a:r>
              <a:rPr lang="en-US" altLang="zh-CN" dirty="0" smtClean="0"/>
              <a:t>POS </a:t>
            </a:r>
            <a:r>
              <a:rPr lang="zh-CN" altLang="en-US" dirty="0" smtClean="0"/>
              <a:t>），在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的启动阶段，有些</a:t>
            </a:r>
            <a:r>
              <a:rPr lang="en-US" altLang="zh-CN" dirty="0" smtClean="0"/>
              <a:t>POS</a:t>
            </a:r>
            <a:r>
              <a:rPr lang="zh-CN" altLang="en-US" dirty="0" smtClean="0"/>
              <a:t>会以全部下载方式下载程序，</a:t>
            </a:r>
            <a:r>
              <a:rPr lang="en-US" altLang="zh-CN" dirty="0" smtClean="0"/>
              <a:t>POS</a:t>
            </a:r>
            <a:r>
              <a:rPr lang="zh-CN" altLang="en-US" dirty="0" smtClean="0"/>
              <a:t>里面的密钥会被清除！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USB</a:t>
            </a:r>
            <a:r>
              <a:rPr lang="zh-CN" altLang="en-US" dirty="0"/>
              <a:t>驱动、及下载脚本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0" y="600501"/>
            <a:ext cx="9007522" cy="39087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关于全部下载和部分下载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下载时选择 </a:t>
            </a:r>
            <a:r>
              <a:rPr lang="en-US" altLang="zh-CN" dirty="0" smtClean="0">
                <a:solidFill>
                  <a:srgbClr val="FF0000"/>
                </a:solidFill>
              </a:rPr>
              <a:t>1&gt; Single-app 2&gt; Multi-app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（对于目前发布的应用程序）选择这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个中的任意一个是没有差别的；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1&gt; Full </a:t>
            </a:r>
            <a:r>
              <a:rPr lang="en-US" altLang="zh-CN" dirty="0" err="1" smtClean="0">
                <a:solidFill>
                  <a:srgbClr val="FF0000"/>
                </a:solidFill>
              </a:rPr>
              <a:t>dnld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全部下载， </a:t>
            </a:r>
            <a:r>
              <a:rPr lang="en-US" altLang="zh-CN" dirty="0" smtClean="0">
                <a:solidFill>
                  <a:srgbClr val="FF0000"/>
                </a:solidFill>
              </a:rPr>
              <a:t>2&gt; Partial </a:t>
            </a:r>
            <a:r>
              <a:rPr lang="en-US" altLang="zh-CN" dirty="0" err="1" smtClean="0">
                <a:solidFill>
                  <a:srgbClr val="FF0000"/>
                </a:solidFill>
              </a:rPr>
              <a:t>dnld</a:t>
            </a:r>
            <a:r>
              <a:rPr lang="zh-CN" altLang="en-US" dirty="0" smtClean="0"/>
              <a:t>部分下载；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选择部分下载时，</a:t>
            </a:r>
            <a:r>
              <a:rPr lang="en-US" altLang="zh-CN" dirty="0" smtClean="0"/>
              <a:t>POS</a:t>
            </a:r>
            <a:r>
              <a:rPr lang="zh-CN" altLang="en-US" dirty="0" smtClean="0"/>
              <a:t>里面已有的设置、密钥会保留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条件允许的情况下，建议清除内存后，采用全部下载方式</a:t>
            </a:r>
            <a:endParaRPr lang="en-US" altLang="zh-CN" dirty="0" smtClean="0"/>
          </a:p>
          <a:p>
            <a:pPr marL="914400" lvl="2" indent="0" eaLnBrk="1" hangingPunct="1">
              <a:buFont typeface="Arial" charset="0"/>
              <a:buNone/>
              <a:defRPr/>
            </a:pPr>
            <a:r>
              <a:rPr lang="zh-CN" altLang="en-US" dirty="0" smtClean="0"/>
              <a:t>清除内存：</a:t>
            </a:r>
            <a:r>
              <a:rPr lang="en-US" altLang="zh-CN" dirty="0" smtClean="0"/>
              <a:t>8&gt; Clear Memory, </a:t>
            </a:r>
          </a:p>
          <a:p>
            <a:pPr marL="914400" lvl="2" indent="0" eaLnBrk="1" hangingPunct="1">
              <a:buFont typeface="Arial" charset="0"/>
              <a:buNone/>
              <a:defRPr/>
            </a:pPr>
            <a:r>
              <a:rPr lang="en-US" altLang="zh-CN" dirty="0" smtClean="0"/>
              <a:t>-&gt; </a:t>
            </a:r>
            <a:r>
              <a:rPr lang="en-US" altLang="zh-CN" dirty="0" smtClean="0">
                <a:solidFill>
                  <a:srgbClr val="FF0000"/>
                </a:solidFill>
              </a:rPr>
              <a:t>1&gt; Clear CONFIG.SYS</a:t>
            </a:r>
            <a:r>
              <a:rPr lang="en-US" altLang="zh-CN" dirty="0" smtClean="0"/>
              <a:t>,  </a:t>
            </a:r>
            <a:r>
              <a:rPr lang="zh-CN" altLang="en-US" dirty="0" smtClean="0"/>
              <a:t>清除全部参数</a:t>
            </a:r>
            <a:endParaRPr lang="en-US" altLang="zh-CN" dirty="0" smtClean="0"/>
          </a:p>
          <a:p>
            <a:pPr marL="914400" lvl="2" indent="0" eaLnBrk="1" hangingPunct="1">
              <a:buFont typeface="Arial" charset="0"/>
              <a:buNone/>
              <a:defRPr/>
            </a:pPr>
            <a:r>
              <a:rPr lang="en-US" altLang="zh-CN" dirty="0" smtClean="0"/>
              <a:t>-&gt; </a:t>
            </a:r>
            <a:r>
              <a:rPr lang="en-US" altLang="zh-CN" dirty="0" smtClean="0">
                <a:solidFill>
                  <a:srgbClr val="FF0000"/>
                </a:solidFill>
              </a:rPr>
              <a:t>4&gt; Clear all Groups </a:t>
            </a:r>
            <a:r>
              <a:rPr lang="zh-CN" altLang="en-US" dirty="0" smtClean="0"/>
              <a:t>清除全部文件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3376CFBA-7016-463E-8F6E-97E07F2B48DB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964" y="4590525"/>
            <a:ext cx="8379729" cy="147732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/>
              <a:t>TIPS:</a:t>
            </a:r>
          </a:p>
          <a:p>
            <a:pPr marL="0" lvl="1"/>
            <a:r>
              <a:rPr lang="zh-CN" altLang="en-US" dirty="0" smtClean="0"/>
              <a:t>下载失败时，首先要先关闭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端的下载脚本，因为：</a:t>
            </a:r>
            <a:endParaRPr lang="en-US" altLang="zh-CN" dirty="0" smtClean="0"/>
          </a:p>
          <a:p>
            <a:pPr marL="0" lvl="1"/>
            <a:r>
              <a:rPr lang="zh-CN" altLang="en-US" dirty="0" smtClean="0"/>
              <a:t>如果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端已经执行下载脚本，并且正在提示</a:t>
            </a:r>
            <a:r>
              <a:rPr lang="en-US" altLang="zh-CN" dirty="0" smtClean="0"/>
              <a:t>… …</a:t>
            </a:r>
            <a:r>
              <a:rPr lang="zh-CN" altLang="en-US" dirty="0" smtClean="0"/>
              <a:t>时，</a:t>
            </a:r>
            <a:endParaRPr lang="en-US" altLang="zh-CN" dirty="0" smtClean="0"/>
          </a:p>
          <a:p>
            <a:pPr marL="0" lvl="1"/>
            <a:r>
              <a:rPr lang="zh-CN" altLang="en-US" dirty="0" smtClean="0"/>
              <a:t>启动</a:t>
            </a:r>
            <a:r>
              <a:rPr lang="en-US" altLang="zh-CN" dirty="0" smtClean="0"/>
              <a:t>POS</a:t>
            </a:r>
            <a:r>
              <a:rPr lang="zh-CN" altLang="en-US" dirty="0" smtClean="0"/>
              <a:t>（或重启</a:t>
            </a:r>
            <a:r>
              <a:rPr lang="en-US" altLang="zh-CN" dirty="0" smtClean="0"/>
              <a:t>POS </a:t>
            </a:r>
            <a:r>
              <a:rPr lang="zh-CN" altLang="en-US" dirty="0" smtClean="0"/>
              <a:t>），在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的启动阶段，有些</a:t>
            </a:r>
            <a:r>
              <a:rPr lang="en-US" altLang="zh-CN" dirty="0" smtClean="0"/>
              <a:t>POS</a:t>
            </a:r>
            <a:r>
              <a:rPr lang="zh-CN" altLang="en-US" dirty="0" smtClean="0"/>
              <a:t>会以全部下载方式下载程序，</a:t>
            </a:r>
            <a:r>
              <a:rPr lang="en-US" altLang="zh-CN" dirty="0" smtClean="0"/>
              <a:t>POS</a:t>
            </a:r>
            <a:r>
              <a:rPr lang="zh-CN" altLang="en-US" dirty="0" smtClean="0"/>
              <a:t>里面的密钥会被清除！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/>
              <a:t>NCP</a:t>
            </a:r>
            <a:r>
              <a:rPr lang="zh-CN" altLang="en-US" dirty="0" smtClean="0"/>
              <a:t>相关</a:t>
            </a:r>
            <a:endParaRPr lang="zh-CN" altLang="en-US" dirty="0"/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0" y="958850"/>
            <a:ext cx="9144000" cy="3662541"/>
          </a:xfrm>
        </p:spPr>
        <p:txBody>
          <a:bodyPr/>
          <a:lstStyle/>
          <a:p>
            <a:pPr eaLnBrk="1" hangingPunct="1"/>
            <a:r>
              <a:rPr lang="zh-CN" altLang="zh-CN" dirty="0" smtClean="0"/>
              <a:t>NCP全称为Network Control Panel，是EOS中包含的一个网络实用工具。 </a:t>
            </a:r>
          </a:p>
          <a:p>
            <a:pPr lvl="1" eaLnBrk="1" hangingPunct="1"/>
            <a:r>
              <a:rPr lang="zh-CN" altLang="zh-CN" dirty="0" smtClean="0"/>
              <a:t>通过下载ActNcp.out，并设置GID1中的环境变量*</a:t>
            </a:r>
            <a:r>
              <a:rPr lang="en-US" altLang="zh-CN" dirty="0" smtClean="0"/>
              <a:t>GO</a:t>
            </a:r>
            <a:r>
              <a:rPr lang="zh-CN" altLang="zh-CN" dirty="0" smtClean="0"/>
              <a:t>=</a:t>
            </a:r>
            <a:r>
              <a:rPr lang="en-US" altLang="zh-CN" dirty="0" smtClean="0"/>
              <a:t>ACTNCP</a:t>
            </a:r>
            <a:r>
              <a:rPr lang="zh-CN" altLang="zh-CN" dirty="0" smtClean="0"/>
              <a:t>.</a:t>
            </a:r>
            <a:r>
              <a:rPr lang="en-US" altLang="zh-CN" dirty="0" smtClean="0"/>
              <a:t>OUT</a:t>
            </a:r>
            <a:r>
              <a:rPr lang="zh-CN" altLang="zh-CN" dirty="0" smtClean="0"/>
              <a:t>，可以获得切换至NCP的界面。 </a:t>
            </a:r>
          </a:p>
          <a:p>
            <a:pPr lvl="1" eaLnBrk="1" hangingPunct="1"/>
            <a:r>
              <a:rPr lang="zh-CN" altLang="zh-CN" dirty="0" smtClean="0">
                <a:solidFill>
                  <a:srgbClr val="FF0000"/>
                </a:solidFill>
              </a:rPr>
              <a:t>下载ActNcp.out时，如果选择部分下载，可以保留原应用程序</a:t>
            </a:r>
            <a:r>
              <a:rPr lang="zh-CN" altLang="zh-CN" dirty="0" smtClean="0"/>
              <a:t>。通过</a:t>
            </a:r>
            <a:r>
              <a:rPr lang="zh-CN" altLang="en-US" dirty="0"/>
              <a:t>重新</a:t>
            </a:r>
            <a:r>
              <a:rPr lang="zh-CN" altLang="zh-CN" dirty="0" smtClean="0"/>
              <a:t>定义*</a:t>
            </a:r>
            <a:r>
              <a:rPr lang="en-US" altLang="zh-CN" dirty="0" smtClean="0"/>
              <a:t>GO</a:t>
            </a:r>
            <a:r>
              <a:rPr lang="zh-CN" altLang="zh-CN" dirty="0" smtClean="0"/>
              <a:t>可以启动原应用程序。（例如*</a:t>
            </a:r>
            <a:r>
              <a:rPr lang="en-US" altLang="zh-CN" dirty="0" smtClean="0"/>
              <a:t>GO</a:t>
            </a:r>
            <a:r>
              <a:rPr lang="zh-CN" altLang="zh-CN" dirty="0" smtClean="0"/>
              <a:t>=F:M</a:t>
            </a:r>
            <a:r>
              <a:rPr lang="en-US" altLang="zh-CN" dirty="0" smtClean="0"/>
              <a:t>AIN</a:t>
            </a:r>
            <a:r>
              <a:rPr lang="zh-CN" altLang="zh-CN" dirty="0" smtClean="0"/>
              <a:t>A</a:t>
            </a:r>
            <a:r>
              <a:rPr lang="en-US" altLang="zh-CN" dirty="0" smtClean="0"/>
              <a:t>PP</a:t>
            </a:r>
            <a:r>
              <a:rPr lang="zh-CN" altLang="zh-CN" dirty="0" smtClean="0"/>
              <a:t>.</a:t>
            </a:r>
            <a:r>
              <a:rPr lang="en-US" altLang="zh-CN" dirty="0" smtClean="0"/>
              <a:t>OUT</a:t>
            </a:r>
            <a:r>
              <a:rPr lang="zh-CN" altLang="zh-CN" dirty="0" smtClean="0"/>
              <a:t>）  </a:t>
            </a:r>
            <a:endParaRPr lang="en-US" altLang="zh-CN" dirty="0" smtClean="0"/>
          </a:p>
          <a:p>
            <a:pPr lvl="1" eaLnBrk="1" hangingPunct="1"/>
            <a:r>
              <a:rPr lang="zh-CN" altLang="zh-CN" dirty="0"/>
              <a:t>其实体为VxNCP.out，在Vx011-EOS.zip中，随EOS一同下载，开机时自动启动，在后台运行。 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附件为分别签名为生产卡、开发卡的</a:t>
            </a:r>
            <a:r>
              <a:rPr lang="en-US" altLang="zh-CN" dirty="0" smtClean="0"/>
              <a:t>NCP</a:t>
            </a:r>
            <a:r>
              <a:rPr lang="zh-CN" altLang="en-US" dirty="0" smtClean="0"/>
              <a:t>应用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C1B4C0D0-081A-4DEE-BB99-B7B7342452F0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graphicFrame>
        <p:nvGraphicFramePr>
          <p:cNvPr id="25605" name="对象 4"/>
          <p:cNvGraphicFramePr>
            <a:graphicFrameLocks noChangeAspect="1"/>
          </p:cNvGraphicFramePr>
          <p:nvPr/>
        </p:nvGraphicFramePr>
        <p:xfrm>
          <a:off x="7031038" y="5213350"/>
          <a:ext cx="180816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3" name="包" r:id="rId4" imgW="1078029" imgH="462013" progId="Package">
                  <p:embed/>
                </p:oleObj>
              </mc:Choice>
              <mc:Fallback>
                <p:oleObj name="包" r:id="rId4" imgW="1078029" imgH="462013" progId="Package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1038" y="5213350"/>
                        <a:ext cx="1808162" cy="78422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A2A4AB"/>
                          </a:gs>
                          <a:gs pos="50000">
                            <a:srgbClr val="C7C8CB"/>
                          </a:gs>
                          <a:gs pos="100000">
                            <a:srgbClr val="E4E4E6"/>
                          </a:gs>
                        </a:gsLst>
                        <a:lin ang="5400000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4965" y="5052190"/>
            <a:ext cx="623703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/>
              <a:t>TIPS:</a:t>
            </a:r>
          </a:p>
          <a:p>
            <a:pPr marL="0" lvl="1"/>
            <a:r>
              <a:rPr lang="zh-CN" altLang="en-US" dirty="0" smtClean="0"/>
              <a:t>下载</a:t>
            </a:r>
            <a:r>
              <a:rPr lang="en-US" altLang="zh-CN" dirty="0" smtClean="0"/>
              <a:t>NCP</a:t>
            </a:r>
            <a:r>
              <a:rPr lang="zh-CN" altLang="en-US" dirty="0" smtClean="0"/>
              <a:t>前，记录下*</a:t>
            </a:r>
            <a:r>
              <a:rPr lang="en-US" altLang="zh-CN" dirty="0" smtClean="0"/>
              <a:t>GO</a:t>
            </a:r>
            <a:r>
              <a:rPr lang="zh-CN" altLang="en-US" dirty="0" smtClean="0"/>
              <a:t>的值，这样在希望执行原有程序时，将*</a:t>
            </a:r>
            <a:r>
              <a:rPr lang="en-US" altLang="zh-CN" dirty="0" smtClean="0"/>
              <a:t>GO</a:t>
            </a:r>
            <a:r>
              <a:rPr lang="zh-CN" altLang="en-US" dirty="0" smtClean="0"/>
              <a:t>改回原有值即可。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31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226927"/>
              </p:ext>
            </p:extLst>
          </p:nvPr>
        </p:nvGraphicFramePr>
        <p:xfrm>
          <a:off x="1934002" y="4375736"/>
          <a:ext cx="15684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" name="包" r:id="rId4" imgW="583660" imgH="466928" progId="Package">
                  <p:embed/>
                </p:oleObj>
              </mc:Choice>
              <mc:Fallback>
                <p:oleObj name="包" r:id="rId4" imgW="583660" imgH="466928" progId="Package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4002" y="4375736"/>
                        <a:ext cx="1568450" cy="98425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A2A4AB"/>
                          </a:gs>
                          <a:gs pos="50000">
                            <a:srgbClr val="C7C8CB"/>
                          </a:gs>
                          <a:gs pos="100000">
                            <a:srgbClr val="E4E4E6"/>
                          </a:gs>
                        </a:gsLst>
                        <a:lin ang="5400000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/>
              <a:t>NCP</a:t>
            </a:r>
            <a:r>
              <a:rPr lang="zh-CN" altLang="en-US" dirty="0" smtClean="0"/>
              <a:t>相关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90354"/>
            <a:ext cx="9144000" cy="4647426"/>
          </a:xfrm>
        </p:spPr>
        <p:txBody>
          <a:bodyPr rtlCol="0"/>
          <a:lstStyle/>
          <a:p>
            <a:pPr eaLnBrk="1" fontAlgn="auto" hangingPunct="1">
              <a:spcBef>
                <a:spcPts val="0"/>
              </a:spcBef>
              <a:defRPr/>
            </a:pPr>
            <a:r>
              <a:rPr lang="zh-CN" altLang="zh-CN" dirty="0" smtClean="0"/>
              <a:t>NCP</a:t>
            </a:r>
            <a:r>
              <a:rPr lang="zh-CN" altLang="en-US" dirty="0" smtClean="0"/>
              <a:t>界面</a:t>
            </a:r>
            <a:endParaRPr lang="en-US" altLang="zh-CN" dirty="0" smtClean="0"/>
          </a:p>
          <a:p>
            <a:pPr eaLnBrk="1" fontAlgn="auto" hangingPunct="1">
              <a:spcBef>
                <a:spcPts val="0"/>
              </a:spcBef>
              <a:defRPr/>
            </a:pPr>
            <a:endParaRPr lang="en-US" altLang="zh-CN" dirty="0"/>
          </a:p>
          <a:p>
            <a:pPr eaLnBrk="1" fontAlgn="auto" hangingPunct="1">
              <a:spcBef>
                <a:spcPts val="0"/>
              </a:spcBef>
              <a:defRPr/>
            </a:pPr>
            <a:endParaRPr lang="en-US" altLang="zh-CN" dirty="0" smtClean="0"/>
          </a:p>
          <a:p>
            <a:pPr eaLnBrk="1" fontAlgn="auto" hangingPunct="1">
              <a:spcBef>
                <a:spcPts val="0"/>
              </a:spcBef>
              <a:defRPr/>
            </a:pPr>
            <a:endParaRPr lang="en-US" altLang="zh-CN" dirty="0"/>
          </a:p>
          <a:p>
            <a:pPr eaLnBrk="1" fontAlgn="auto" hangingPunct="1">
              <a:spcBef>
                <a:spcPts val="0"/>
              </a:spcBef>
              <a:defRPr/>
            </a:pPr>
            <a:endParaRPr lang="en-US" altLang="zh-CN" dirty="0" smtClean="0"/>
          </a:p>
          <a:p>
            <a:pPr eaLnBrk="1" fontAlgn="auto" hangingPunct="1">
              <a:spcBef>
                <a:spcPts val="0"/>
              </a:spcBef>
              <a:defRPr/>
            </a:pPr>
            <a:endParaRPr lang="en-US" altLang="zh-CN" dirty="0"/>
          </a:p>
          <a:p>
            <a:pPr eaLnBrk="1" fontAlgn="auto" hangingPunct="1">
              <a:spcBef>
                <a:spcPts val="0"/>
              </a:spcBef>
              <a:defRPr/>
            </a:pPr>
            <a:endParaRPr lang="en-US" altLang="zh-CN" dirty="0" smtClean="0"/>
          </a:p>
          <a:p>
            <a:pPr marL="0" indent="0" eaLnBrk="1" fontAlgn="auto" hangingPunct="1">
              <a:spcBef>
                <a:spcPts val="0"/>
              </a:spcBef>
              <a:buFontTx/>
              <a:buNone/>
              <a:defRPr/>
            </a:pPr>
            <a:endParaRPr lang="en-US" altLang="zh-CN" dirty="0" smtClean="0"/>
          </a:p>
          <a:p>
            <a:pPr eaLnBrk="1" fontAlgn="auto" hangingPunct="1">
              <a:spcBef>
                <a:spcPts val="0"/>
              </a:spcBef>
              <a:defRPr/>
            </a:pPr>
            <a:r>
              <a:rPr lang="en-US" altLang="zh-CN" dirty="0" smtClean="0"/>
              <a:t>NCP</a:t>
            </a:r>
            <a:r>
              <a:rPr lang="zh-CN" altLang="en-US" dirty="0" smtClean="0"/>
              <a:t>菜单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BA0E582E-D552-43C5-8A3A-817DDBB3B176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29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26630" name="Picture 4" descr="NcpScree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3" y="1015827"/>
            <a:ext cx="37719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2" descr="actncp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015827"/>
            <a:ext cx="27813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328" y="5450333"/>
            <a:ext cx="8011235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/>
              <a:t>TIPS:</a:t>
            </a:r>
          </a:p>
          <a:p>
            <a:pPr marL="0" lvl="1"/>
            <a:r>
              <a:rPr lang="zh-CN" altLang="en-US" dirty="0" smtClean="0"/>
              <a:t>测试时，通常进入</a:t>
            </a:r>
            <a:r>
              <a:rPr lang="en-US" altLang="zh-CN" dirty="0" smtClean="0"/>
              <a:t>NCP</a:t>
            </a:r>
            <a:r>
              <a:rPr lang="zh-CN" altLang="en-US" dirty="0" smtClean="0"/>
              <a:t>，在待机画面等待出现注册成功并有信号值即可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/>
              <a:t>OS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EOS</a:t>
            </a:r>
            <a:r>
              <a:rPr lang="zh-CN" altLang="en-US" dirty="0" smtClean="0"/>
              <a:t>及应用程序（</a:t>
            </a:r>
            <a:r>
              <a:rPr lang="en-US" altLang="zh-CN" dirty="0" smtClean="0"/>
              <a:t>Trident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0" y="368345"/>
            <a:ext cx="9144000" cy="553997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OS</a:t>
            </a:r>
            <a:r>
              <a:rPr lang="zh-CN" altLang="en-US" dirty="0" smtClean="0"/>
              <a:t>安装文件，不同设备，文件不同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/>
              <a:t>520(</a:t>
            </a:r>
            <a:r>
              <a:rPr lang="en-US" altLang="zh-CN" sz="1800" dirty="0" smtClean="0"/>
              <a:t>52xxxx</a:t>
            </a:r>
            <a:r>
              <a:rPr lang="en-US" altLang="zh-CN" dirty="0" smtClean="0"/>
              <a:t>), 520G(</a:t>
            </a:r>
            <a:r>
              <a:rPr lang="en-US" altLang="zh-CN" sz="1800" dirty="0" smtClean="0"/>
              <a:t>5Gxxxx</a:t>
            </a:r>
            <a:r>
              <a:rPr lang="en-US" altLang="zh-CN" dirty="0" smtClean="0"/>
              <a:t>), 680GPRS(</a:t>
            </a:r>
            <a:r>
              <a:rPr lang="en-US" altLang="zh-CN" sz="1800" dirty="0" smtClean="0"/>
              <a:t>68xxxx</a:t>
            </a:r>
            <a:r>
              <a:rPr lang="en-US" altLang="zh-CN" dirty="0" smtClean="0"/>
              <a:t>), 680CDMA(</a:t>
            </a:r>
            <a:r>
              <a:rPr lang="en-US" altLang="zh-CN" sz="1800" dirty="0" smtClean="0"/>
              <a:t>6Cxxxx</a:t>
            </a:r>
            <a:r>
              <a:rPr lang="en-US" altLang="zh-CN" dirty="0" smtClean="0"/>
              <a:t>), 680BTWiFi(</a:t>
            </a:r>
            <a:r>
              <a:rPr lang="en-US" altLang="zh-CN" sz="1800" dirty="0" smtClean="0"/>
              <a:t>6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zh-CN" sz="1800" dirty="0" smtClean="0"/>
              <a:t>xxxx</a:t>
            </a:r>
            <a:r>
              <a:rPr lang="en-US" altLang="zh-CN" dirty="0" smtClean="0"/>
              <a:t>), 675(</a:t>
            </a:r>
            <a:r>
              <a:rPr lang="en-US" altLang="zh-CN" sz="1800" dirty="0" smtClean="0"/>
              <a:t>65xxxx</a:t>
            </a:r>
            <a:r>
              <a:rPr lang="en-US" altLang="zh-CN" dirty="0" smtClean="0"/>
              <a:t>), 820(</a:t>
            </a:r>
            <a:r>
              <a:rPr lang="en-US" altLang="zh-CN" sz="1800" dirty="0" smtClean="0"/>
              <a:t>82xxxx</a:t>
            </a:r>
            <a:r>
              <a:rPr lang="en-US" altLang="zh-CN" dirty="0" smtClean="0"/>
              <a:t>), 805(</a:t>
            </a:r>
            <a:r>
              <a:rPr lang="en-US" altLang="zh-CN" sz="1800" dirty="0" smtClean="0"/>
              <a:t>85xxxx</a:t>
            </a:r>
            <a:r>
              <a:rPr lang="en-US" altLang="zh-CN" dirty="0" smtClean="0"/>
              <a:t>)</a:t>
            </a:r>
          </a:p>
          <a:p>
            <a:pPr lvl="1" eaLnBrk="1" hangingPunct="1">
              <a:defRPr/>
            </a:pPr>
            <a:r>
              <a:rPr lang="en-US" altLang="zh-CN" dirty="0" smtClean="0"/>
              <a:t>OS 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从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01x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升级到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1xx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时，需要使用修复工具</a:t>
            </a:r>
            <a:r>
              <a:rPr lang="zh-CN" altLang="en-US" dirty="0" smtClean="0"/>
              <a:t>（先升级</a:t>
            </a:r>
            <a:r>
              <a:rPr lang="en-US" altLang="zh-CN" dirty="0" smtClean="0"/>
              <a:t>OS</a:t>
            </a:r>
            <a:r>
              <a:rPr lang="zh-CN" altLang="en-US" dirty="0" smtClean="0"/>
              <a:t>，再修复），修复工具会删除</a:t>
            </a:r>
            <a:r>
              <a:rPr lang="en-US" altLang="zh-CN" dirty="0" smtClean="0"/>
              <a:t>OS</a:t>
            </a:r>
            <a:r>
              <a:rPr lang="zh-CN" altLang="en-US" dirty="0" smtClean="0"/>
              <a:t>以外的全部内容，包括</a:t>
            </a:r>
            <a:r>
              <a:rPr lang="en-US" altLang="zh-CN" dirty="0" smtClean="0"/>
              <a:t>EOS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modem profile</a:t>
            </a:r>
            <a:r>
              <a:rPr lang="zh-CN" altLang="en-US" dirty="0" smtClean="0"/>
              <a:t>、应用程序、密钥、非接参数</a:t>
            </a:r>
            <a:r>
              <a:rPr lang="en-US" altLang="zh-CN" dirty="0" smtClean="0"/>
              <a:t>(</a:t>
            </a:r>
            <a:r>
              <a:rPr lang="en-US" altLang="zh-CN" sz="1800" i="1" dirty="0" smtClean="0"/>
              <a:t>Vx820</a:t>
            </a:r>
            <a:r>
              <a:rPr lang="zh-CN" altLang="en-US" sz="1800" i="1" dirty="0" smtClean="0"/>
              <a:t>等需要重新下载，广西遇到过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WiFi</a:t>
            </a:r>
            <a:r>
              <a:rPr lang="zh-CN" altLang="en-US" dirty="0" smtClean="0"/>
              <a:t>驱动、蓝牙驱动、签名、系统变量等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/>
              <a:t>OS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从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1xx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升级到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109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及以上时，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EOS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要先升级到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1.7.1.0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以上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 eaLnBrk="1" hangingPunct="1">
              <a:defRPr/>
            </a:pPr>
            <a:r>
              <a:rPr lang="zh-CN" altLang="en-US" dirty="0" smtClean="0"/>
              <a:t>以前发生过</a:t>
            </a:r>
            <a:r>
              <a:rPr lang="en-US" altLang="zh-CN" dirty="0" smtClean="0"/>
              <a:t>OS</a:t>
            </a:r>
            <a:r>
              <a:rPr lang="zh-CN" altLang="en-US" dirty="0" smtClean="0"/>
              <a:t>版本、</a:t>
            </a:r>
            <a:r>
              <a:rPr lang="en-US" altLang="zh-CN" dirty="0" smtClean="0"/>
              <a:t>EOS</a:t>
            </a:r>
            <a:r>
              <a:rPr lang="zh-CN" altLang="en-US" dirty="0" smtClean="0"/>
              <a:t>版本不匹配，造成</a:t>
            </a:r>
            <a:r>
              <a:rPr lang="en-US" altLang="zh-CN" dirty="0" smtClean="0"/>
              <a:t>system error</a:t>
            </a:r>
            <a:r>
              <a:rPr lang="zh-CN" altLang="en-US" dirty="0" smtClean="0"/>
              <a:t>（</a:t>
            </a:r>
            <a:r>
              <a:rPr lang="zh-CN" altLang="en-US" i="1" dirty="0" smtClean="0"/>
              <a:t>河南交行开机就</a:t>
            </a:r>
            <a:r>
              <a:rPr lang="en-US" altLang="zh-CN" i="1" dirty="0" smtClean="0"/>
              <a:t>system error</a:t>
            </a:r>
            <a:r>
              <a:rPr lang="zh-CN" altLang="en-US" i="1" dirty="0" smtClean="0"/>
              <a:t>属于这种问题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/>
              <a:t>OS</a:t>
            </a:r>
            <a:r>
              <a:rPr lang="zh-CN" altLang="en-US" dirty="0" smtClean="0"/>
              <a:t>安装包解</a:t>
            </a:r>
            <a:r>
              <a:rPr lang="zh-CN" altLang="en-US" dirty="0"/>
              <a:t>压</a:t>
            </a:r>
            <a:r>
              <a:rPr lang="zh-CN" altLang="en-US" dirty="0" smtClean="0"/>
              <a:t>缩后通常包含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个文件</a:t>
            </a:r>
            <a:endParaRPr lang="en-US" altLang="zh-CN" dirty="0" smtClean="0"/>
          </a:p>
          <a:p>
            <a:pPr lvl="2" eaLnBrk="1" hangingPunct="1">
              <a:spcAft>
                <a:spcPts val="0"/>
              </a:spcAft>
              <a:defRPr/>
            </a:pPr>
            <a:r>
              <a:rPr lang="en-US" altLang="zh-CN" dirty="0" smtClean="0"/>
              <a:t>QT680108_COS.zip	</a:t>
            </a:r>
            <a:r>
              <a:rPr lang="zh-CN" altLang="en-US" dirty="0" smtClean="0"/>
              <a:t>烧录方式下载，通常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不</a:t>
            </a:r>
            <a:r>
              <a:rPr lang="zh-CN" altLang="en-US" dirty="0" smtClean="0"/>
              <a:t>需要采用这种方式</a:t>
            </a:r>
            <a:endParaRPr lang="en-US" altLang="zh-CN" dirty="0" smtClean="0"/>
          </a:p>
          <a:p>
            <a:pPr lvl="2" eaLnBrk="1" hangingPunct="1"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WT680108.ZIP       	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普通下载方式使用的</a:t>
            </a:r>
            <a:endParaRPr lang="en-US" altLang="zh-CN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 eaLnBrk="1" hangingPunct="1">
              <a:spcAft>
                <a:spcPts val="0"/>
              </a:spcAft>
              <a:defRPr/>
            </a:pPr>
            <a:r>
              <a:rPr lang="pt-BR" altLang="zh-CN" dirty="0"/>
              <a:t>Verix V OS - QT000108 Release </a:t>
            </a:r>
            <a:r>
              <a:rPr lang="pt-BR" altLang="zh-CN" dirty="0" smtClean="0"/>
              <a:t>Notes.doc	</a:t>
            </a:r>
            <a:r>
              <a:rPr lang="zh-CN" altLang="en-US" dirty="0"/>
              <a:t>释</a:t>
            </a:r>
            <a:r>
              <a:rPr lang="zh-CN" altLang="en-US" dirty="0" smtClean="0"/>
              <a:t>放说明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/>
              <a:t>采</a:t>
            </a:r>
            <a:r>
              <a:rPr lang="zh-CN" altLang="en-US" dirty="0" smtClean="0"/>
              <a:t>用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部分下载</a:t>
            </a:r>
            <a:r>
              <a:rPr lang="zh-CN" altLang="en-US" dirty="0" smtClean="0"/>
              <a:t>方式升级</a:t>
            </a:r>
            <a:r>
              <a:rPr lang="en-US" altLang="zh-CN" dirty="0" smtClean="0"/>
              <a:t>OS</a:t>
            </a:r>
            <a:r>
              <a:rPr lang="zh-CN" altLang="en-US" dirty="0" smtClean="0"/>
              <a:t>，不会丢失程序、密钥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1D3CF998-5A13-4585-B429-CF48B913D3CB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/>
              <a:t>AT</a:t>
            </a:r>
            <a:r>
              <a:rPr lang="zh-CN" altLang="en-US" dirty="0" smtClean="0"/>
              <a:t>指令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798513" y="958850"/>
            <a:ext cx="7986712" cy="461963"/>
          </a:xfrm>
        </p:spPr>
        <p:txBody>
          <a:bodyPr/>
          <a:lstStyle/>
          <a:p>
            <a:pPr eaLnBrk="1" hangingPunct="1"/>
            <a:r>
              <a:rPr lang="en-US" altLang="zh-CN" smtClean="0"/>
              <a:t>AT</a:t>
            </a:r>
            <a:r>
              <a:rPr lang="zh-CN" altLang="en-US" smtClean="0"/>
              <a:t>指令要</a:t>
            </a:r>
            <a:r>
              <a:rPr lang="zh-CN" altLang="en-US" b="1" smtClean="0">
                <a:solidFill>
                  <a:srgbClr val="FF0000"/>
                </a:solidFill>
              </a:rPr>
              <a:t>慎重</a:t>
            </a:r>
            <a:r>
              <a:rPr lang="zh-CN" altLang="en-US" smtClean="0"/>
              <a:t>使用，不要随便进行尝试性的操作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C4B53E64-AE88-45B1-AD64-30CC1263EE5F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52425" y="1509713"/>
          <a:ext cx="8443913" cy="4610106"/>
        </p:xfrm>
        <a:graphic>
          <a:graphicData uri="http://schemas.openxmlformats.org/drawingml/2006/table">
            <a:tbl>
              <a:tblPr/>
              <a:tblGrid>
                <a:gridCol w="1332048"/>
                <a:gridCol w="960042"/>
                <a:gridCol w="6151823"/>
              </a:tblGrid>
              <a:tr h="263979">
                <a:tc>
                  <a:txBody>
                    <a:bodyPr/>
                    <a:lstStyle/>
                    <a:p>
                      <a:pPr rtl="0"/>
                      <a:r>
                        <a:rPr lang="zh-CN" sz="1600" b="1"/>
                        <a:t>机型</a:t>
                      </a:r>
                      <a:endParaRPr lang="zh-CN" sz="1600"/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 b="1"/>
                        <a:t>指令</a:t>
                      </a:r>
                      <a:endParaRPr lang="zh-CN" sz="1600"/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 b="1"/>
                        <a:t>解释</a:t>
                      </a:r>
                      <a:endParaRPr lang="zh-CN" sz="1600"/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979">
                <a:tc rowSpan="5">
                  <a:txBody>
                    <a:bodyPr/>
                    <a:lstStyle/>
                    <a:p>
                      <a:pPr rtl="0"/>
                      <a:r>
                        <a:rPr lang="zh-CN" sz="1600" dirty="0"/>
                        <a:t>Vx680异步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%C1\N3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Vx42 bis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49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\V2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Report connect message only (exclude protocol message).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2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&amp;D2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ESC (pin 22) assertion during a modem connection causes the modem to go on-hook and return to command mode.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9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 dirty="0"/>
                        <a:t>&amp;H3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V.34 only (33.6 kbps to 2400 bps).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9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:U7A,0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关掉HDLC和快速连接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979">
                <a:tc rowSpan="8">
                  <a:txBody>
                    <a:bodyPr/>
                    <a:lstStyle/>
                    <a:p>
                      <a:pPr rtl="0"/>
                      <a:r>
                        <a:rPr lang="zh-CN" sz="1600"/>
                        <a:t>Vx510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&amp;F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复位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9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%E2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线路质量监控和自动协商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9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S6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缺省是2，拨号前等待拨号音的时间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9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S9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缺省6，Carrier Detect Response Time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9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S10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缺省14，Lost Carrier To Hang Up Delay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9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S11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缺省85，DTMF Tone Duration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49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S7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缺省50，Wait Time for Carrier, Silence, or Dial Tone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78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/>
                        <a:t>S91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1600" dirty="0"/>
                        <a:t>缺省11，信号发送强度，数字越小，功率越大，6是国家规定的最大值</a:t>
                      </a:r>
                    </a:p>
                  </a:txBody>
                  <a:tcPr marL="20149" marR="20149" marT="10070" marB="100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4613" name="Rectangle 1"/>
          <p:cNvSpPr>
            <a:spLocks noChangeArrowheads="1"/>
          </p:cNvSpPr>
          <p:nvPr/>
        </p:nvSpPr>
        <p:spPr bwMode="auto">
          <a:xfrm>
            <a:off x="3911600" y="1069975"/>
            <a:ext cx="793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/>
              <a:t>TAMPER</a:t>
            </a:r>
            <a:endParaRPr lang="zh-CN" altLang="en-US" dirty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798513" y="958850"/>
            <a:ext cx="7986712" cy="2493963"/>
          </a:xfrm>
        </p:spPr>
        <p:txBody>
          <a:bodyPr/>
          <a:lstStyle/>
          <a:p>
            <a:pPr eaLnBrk="1" hangingPunct="1"/>
            <a:r>
              <a:rPr lang="zh-CN" altLang="zh-CN" b="1" smtClean="0"/>
              <a:t>清TAMPER方法</a:t>
            </a:r>
          </a:p>
          <a:p>
            <a:pPr lvl="1" eaLnBrk="1" hangingPunct="1"/>
            <a:r>
              <a:rPr lang="zh-CN" altLang="en-US" smtClean="0"/>
              <a:t>进入</a:t>
            </a:r>
            <a:r>
              <a:rPr lang="zh-CN" altLang="zh-CN" smtClean="0"/>
              <a:t>OS菜单 </a:t>
            </a:r>
          </a:p>
          <a:p>
            <a:pPr lvl="2" eaLnBrk="1" hangingPunct="1"/>
            <a:r>
              <a:rPr lang="zh-CN" altLang="zh-CN" smtClean="0"/>
              <a:t>进SystemMode，选择 “Key Management” </a:t>
            </a:r>
          </a:p>
          <a:p>
            <a:pPr lvl="2" eaLnBrk="1" hangingPunct="1"/>
            <a:r>
              <a:rPr lang="zh-CN" altLang="zh-CN" smtClean="0"/>
              <a:t>选择 “IPP Key Load” </a:t>
            </a:r>
          </a:p>
          <a:p>
            <a:pPr lvl="2" eaLnBrk="1" hangingPunct="1"/>
            <a:r>
              <a:rPr lang="zh-CN" altLang="zh-CN" smtClean="0"/>
              <a:t>Vx520/510按 “F1” 键，Vx680按“2”键，系统会重启并清除Tamper。 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1336EEAA-213F-40AB-9A78-53B87C239968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31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84300" y="3009900"/>
            <a:ext cx="6537325" cy="4603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smtClean="0"/>
              <a:t>TRANSITION SLIDE</a:t>
            </a:r>
            <a:endParaRPr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58925" y="3929063"/>
            <a:ext cx="6175375" cy="369887"/>
          </a:xfrm>
        </p:spPr>
        <p:txBody>
          <a:bodyPr rtlCol="0"/>
          <a:lstStyle/>
          <a:p>
            <a:pPr fontAlgn="auto">
              <a:defRPr/>
            </a:pPr>
            <a:r>
              <a:rPr smtClean="0"/>
              <a:t>May or may not contain subhead here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/>
              <a:t>OS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EOS</a:t>
            </a:r>
            <a:r>
              <a:rPr lang="zh-CN" altLang="en-US" dirty="0" smtClean="0"/>
              <a:t>及应用程序（</a:t>
            </a:r>
            <a:r>
              <a:rPr lang="en-US" altLang="zh-CN" dirty="0" smtClean="0"/>
              <a:t>Trident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1D3CF998-5A13-4585-B429-CF48B913D3CB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6" y="2210447"/>
            <a:ext cx="42481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9" y="2265039"/>
            <a:ext cx="37242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0" y="395641"/>
            <a:ext cx="9144000" cy="184665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EOS</a:t>
            </a:r>
            <a:r>
              <a:rPr lang="zh-CN" altLang="en-US" dirty="0" smtClean="0"/>
              <a:t>，不区分设备（最新设备除外）</a:t>
            </a:r>
            <a:endParaRPr lang="en-US" altLang="zh-CN" sz="1800" dirty="0" smtClean="0"/>
          </a:p>
          <a:p>
            <a:pPr lvl="1" eaLnBrk="1" hangingPunct="1">
              <a:defRPr/>
            </a:pPr>
            <a:r>
              <a:rPr lang="zh-CN" altLang="en-US" dirty="0" smtClean="0"/>
              <a:t>通讯是通过</a:t>
            </a:r>
            <a:r>
              <a:rPr lang="en-US" altLang="zh-CN" dirty="0" smtClean="0"/>
              <a:t>EOS</a:t>
            </a:r>
            <a:r>
              <a:rPr lang="zh-CN" altLang="en-US" dirty="0" smtClean="0"/>
              <a:t>封装和控制的，通常的通讯问题可以尝试升级</a:t>
            </a:r>
            <a:r>
              <a:rPr lang="en-US" altLang="zh-CN" dirty="0" smtClean="0"/>
              <a:t>EOS</a:t>
            </a:r>
          </a:p>
          <a:p>
            <a:pPr lvl="1" eaLnBrk="1" hangingPunct="1">
              <a:defRPr/>
            </a:pPr>
            <a:r>
              <a:rPr lang="zh-CN" altLang="en-US" dirty="0"/>
              <a:t>采</a:t>
            </a:r>
            <a:r>
              <a:rPr lang="zh-CN" altLang="en-US" dirty="0" smtClean="0"/>
              <a:t>用部分下载方式升级</a:t>
            </a:r>
            <a:r>
              <a:rPr lang="en-US" altLang="zh-CN" dirty="0" smtClean="0"/>
              <a:t>EOS</a:t>
            </a:r>
            <a:r>
              <a:rPr lang="zh-CN" altLang="en-US" dirty="0" smtClean="0"/>
              <a:t>，不会丢失程序、密钥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/>
              <a:t>&lt;Verix_eVo_ReadMe.txt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文件会列</a:t>
            </a:r>
            <a:r>
              <a:rPr lang="zh-CN" altLang="en-US" dirty="0"/>
              <a:t>出支持的设备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9302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/>
              <a:t>OS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EOS</a:t>
            </a:r>
            <a:r>
              <a:rPr lang="zh-CN" altLang="en-US" dirty="0" smtClean="0"/>
              <a:t>及应用程序（</a:t>
            </a:r>
            <a:r>
              <a:rPr lang="en-US" altLang="zh-CN" dirty="0" smtClean="0"/>
              <a:t>Trident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0" y="504825"/>
            <a:ext cx="9144000" cy="138499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应用程序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主控，特殊的应用程序，可以控制子应用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子应用，实现交易等的应用程序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1D3CF998-5A13-4585-B429-CF48B913D3CB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967" y="5063315"/>
            <a:ext cx="8011235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TIPS:</a:t>
            </a:r>
          </a:p>
          <a:p>
            <a:r>
              <a:rPr lang="zh-CN" altLang="en-US" dirty="0" smtClean="0"/>
              <a:t>遇到注册问题时，可以尝试退出子应用</a:t>
            </a:r>
            <a:r>
              <a:rPr lang="en-US" altLang="zh-CN" dirty="0" smtClean="0"/>
              <a:t>(</a:t>
            </a:r>
            <a:r>
              <a:rPr lang="zh-CN" altLang="en-US" dirty="0" smtClean="0"/>
              <a:t>通常使用红色键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、进到主控画面、再选择子应用，看看能否注册成功并将结果反馈。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951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采集日志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0" y="760413"/>
            <a:ext cx="8897938" cy="52324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的串口日志</a:t>
            </a:r>
            <a:r>
              <a:rPr lang="en-US" altLang="zh-CN" dirty="0" smtClean="0"/>
              <a:t>  --</a:t>
            </a:r>
            <a:r>
              <a:rPr lang="zh-CN" altLang="en-US" dirty="0"/>
              <a:t>硬</a:t>
            </a:r>
            <a:r>
              <a:rPr lang="zh-CN" altLang="en-US" dirty="0" smtClean="0"/>
              <a:t>件和</a:t>
            </a:r>
            <a:r>
              <a:rPr lang="en-US" altLang="zh-CN" dirty="0" smtClean="0"/>
              <a:t>PC</a:t>
            </a:r>
          </a:p>
          <a:p>
            <a:pPr marL="511175" lvl="1" indent="0" eaLnBrk="1" hangingPunct="1">
              <a:buFont typeface="Arial" charset="0"/>
              <a:buNone/>
              <a:defRPr/>
            </a:pPr>
            <a:r>
              <a:rPr lang="zh-CN" altLang="en-US" dirty="0" smtClean="0"/>
              <a:t>通常使用</a:t>
            </a:r>
            <a:r>
              <a:rPr lang="en-US" altLang="zh-CN" dirty="0" smtClean="0">
                <a:solidFill>
                  <a:schemeClr val="bg2"/>
                </a:solidFill>
              </a:rPr>
              <a:t>USB</a:t>
            </a:r>
            <a:r>
              <a:rPr lang="zh-CN" altLang="en-US" dirty="0" smtClean="0">
                <a:solidFill>
                  <a:schemeClr val="bg2"/>
                </a:solidFill>
              </a:rPr>
              <a:t>口转串口</a:t>
            </a:r>
            <a:r>
              <a:rPr lang="zh-CN" altLang="en-US" dirty="0" smtClean="0"/>
              <a:t>的设备截取日志。一端连接到</a:t>
            </a:r>
            <a:r>
              <a:rPr lang="en-US" altLang="zh-CN" dirty="0" smtClean="0"/>
              <a:t>POS</a:t>
            </a:r>
            <a:r>
              <a:rPr lang="zh-CN" altLang="en-US" dirty="0" smtClean="0"/>
              <a:t>（小辫子）的</a:t>
            </a:r>
            <a:r>
              <a:rPr lang="en-US" altLang="zh-CN" dirty="0" smtClean="0"/>
              <a:t>COM1</a:t>
            </a:r>
            <a:r>
              <a:rPr lang="zh-CN" altLang="en-US" dirty="0" smtClean="0"/>
              <a:t>口，另</a:t>
            </a:r>
            <a:r>
              <a:rPr lang="zh-CN" altLang="en-US" dirty="0"/>
              <a:t>一</a:t>
            </a:r>
            <a:r>
              <a:rPr lang="zh-CN" altLang="en-US" dirty="0" smtClean="0"/>
              <a:t>端连接到电脑上（电脑端要设置为</a:t>
            </a:r>
            <a:r>
              <a:rPr lang="en-US" altLang="zh-CN" dirty="0" smtClean="0"/>
              <a:t>COM1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marL="511175" lvl="1" indent="0" eaLnBrk="1" hangingPunct="1">
              <a:buFont typeface="Arial" charset="0"/>
              <a:buNone/>
              <a:defRPr/>
            </a:pPr>
            <a:r>
              <a:rPr lang="en-US" altLang="zh-CN" dirty="0" smtClean="0"/>
              <a:t>USB</a:t>
            </a:r>
            <a:r>
              <a:rPr lang="zh-CN" altLang="en-US" dirty="0" smtClean="0"/>
              <a:t>转串口通常有</a:t>
            </a:r>
            <a:r>
              <a:rPr lang="zh-CN" altLang="en-US" dirty="0" smtClean="0">
                <a:solidFill>
                  <a:schemeClr val="bg2"/>
                </a:solidFill>
              </a:rPr>
              <a:t>蓝色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chemeClr val="bg2"/>
                </a:solidFill>
              </a:rPr>
              <a:t>粉色</a:t>
            </a:r>
            <a:r>
              <a:rPr lang="en-US" altLang="zh-CN" dirty="0" smtClean="0"/>
              <a:t>2</a:t>
            </a:r>
            <a:r>
              <a:rPr lang="zh-CN" altLang="en-US" dirty="0" smtClean="0"/>
              <a:t>种</a:t>
            </a:r>
            <a:r>
              <a:rPr lang="zh-CN" altLang="en-US" dirty="0"/>
              <a:t>：</a:t>
            </a:r>
            <a:endParaRPr lang="en-US" altLang="zh-CN" dirty="0" smtClean="0"/>
          </a:p>
          <a:p>
            <a:pPr marL="511175" lvl="1" indent="0" eaLnBrk="1" hangingPunct="1">
              <a:buFont typeface="Arial" charset="0"/>
              <a:buNone/>
              <a:defRPr/>
            </a:pPr>
            <a:r>
              <a:rPr lang="zh-CN" altLang="en-US" dirty="0"/>
              <a:t>其</a:t>
            </a:r>
            <a:r>
              <a:rPr lang="zh-CN" altLang="en-US" dirty="0" smtClean="0"/>
              <a:t>中，</a:t>
            </a:r>
            <a:r>
              <a:rPr lang="zh-CN" altLang="en-US" dirty="0" smtClean="0">
                <a:solidFill>
                  <a:schemeClr val="bg2"/>
                </a:solidFill>
              </a:rPr>
              <a:t>蓝色的在</a:t>
            </a:r>
            <a:r>
              <a:rPr lang="en-US" altLang="zh-CN" dirty="0" smtClean="0">
                <a:solidFill>
                  <a:schemeClr val="bg2"/>
                </a:solidFill>
              </a:rPr>
              <a:t>WIN7</a:t>
            </a:r>
            <a:r>
              <a:rPr lang="zh-CN" altLang="en-US" dirty="0" smtClean="0">
                <a:solidFill>
                  <a:schemeClr val="bg2"/>
                </a:solidFill>
              </a:rPr>
              <a:t>上有时有问题</a:t>
            </a:r>
            <a:r>
              <a:rPr lang="zh-CN" altLang="en-US" dirty="0" smtClean="0"/>
              <a:t>（驱动或者硬件故障），取日志时容易出现蓝屏、死机的情况（在</a:t>
            </a:r>
            <a:r>
              <a:rPr lang="en-US" altLang="zh-CN" dirty="0" smtClean="0"/>
              <a:t>XP</a:t>
            </a:r>
            <a:r>
              <a:rPr lang="zh-CN" altLang="en-US" dirty="0" smtClean="0"/>
              <a:t>上没有问题）；</a:t>
            </a:r>
            <a:endParaRPr lang="en-US" altLang="zh-CN" dirty="0" smtClean="0"/>
          </a:p>
          <a:p>
            <a:pPr marL="511175" lvl="1" indent="0" eaLnBrk="1" hangingPunct="1">
              <a:buFont typeface="Arial" charset="0"/>
              <a:buNone/>
              <a:defRPr/>
            </a:pP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粉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色的，在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WIN7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XP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上都没有问题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511175" lvl="1" indent="0" eaLnBrk="1" hangingPunct="1">
              <a:buFont typeface="Arial" charset="0"/>
              <a:buNone/>
              <a:defRPr/>
            </a:pPr>
            <a:r>
              <a:rPr lang="en-US" altLang="zh-CN" dirty="0" smtClean="0"/>
              <a:t>PC</a:t>
            </a:r>
            <a:r>
              <a:rPr lang="zh-CN" altLang="en-US" dirty="0" smtClean="0"/>
              <a:t>的操作系统，建议使用</a:t>
            </a:r>
            <a:r>
              <a:rPr lang="en-US" altLang="zh-CN" dirty="0" smtClean="0"/>
              <a:t>XP</a:t>
            </a:r>
          </a:p>
          <a:p>
            <a:pPr marL="511175" lvl="1" indent="0" eaLnBrk="1" hangingPunct="1">
              <a:buFont typeface="Arial" charset="0"/>
              <a:buNone/>
              <a:defRPr/>
            </a:pPr>
            <a:r>
              <a:rPr lang="en-US" altLang="zh-CN" dirty="0" smtClean="0"/>
              <a:t>XP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U</a:t>
            </a:r>
            <a:r>
              <a:rPr lang="zh-CN" altLang="en-US" dirty="0" smtClean="0"/>
              <a:t>转串工具、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端程序都可以正常使用；</a:t>
            </a:r>
            <a:endParaRPr lang="en-US" altLang="zh-CN" dirty="0" smtClean="0"/>
          </a:p>
          <a:p>
            <a:pPr marL="511175" lvl="1" indent="0" eaLnBrk="1" hangingPunct="1">
              <a:buFont typeface="Arial" charset="0"/>
              <a:buNone/>
              <a:defRPr/>
            </a:pPr>
            <a:r>
              <a:rPr lang="en-US" altLang="zh-CN" dirty="0" smtClean="0"/>
              <a:t>WIN7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chemeClr val="bg2"/>
                </a:solidFill>
              </a:rPr>
              <a:t>蓝色</a:t>
            </a:r>
            <a:r>
              <a:rPr lang="en-US" altLang="zh-CN" dirty="0" smtClean="0">
                <a:solidFill>
                  <a:schemeClr val="bg2"/>
                </a:solidFill>
              </a:rPr>
              <a:t>U</a:t>
            </a:r>
            <a:r>
              <a:rPr lang="zh-CN" altLang="en-US" dirty="0" smtClean="0">
                <a:solidFill>
                  <a:schemeClr val="bg2"/>
                </a:solidFill>
              </a:rPr>
              <a:t>转串工具可能有问题</a:t>
            </a:r>
            <a:r>
              <a:rPr lang="zh-CN" altLang="en-US" dirty="0" smtClean="0"/>
              <a:t>；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端程序（</a:t>
            </a:r>
            <a:r>
              <a:rPr lang="en-US" altLang="zh-CN" dirty="0" err="1" smtClean="0"/>
              <a:t>DebugView</a:t>
            </a:r>
            <a:r>
              <a:rPr lang="zh-CN" altLang="en-US" dirty="0" smtClean="0"/>
              <a:t>需要升级才可以正常使用）容易出现无效日志（空行及</a:t>
            </a:r>
            <a:r>
              <a:rPr lang="en-US" altLang="zh-CN" dirty="0" smtClean="0"/>
              <a:t>IO Pending</a:t>
            </a:r>
            <a:r>
              <a:rPr lang="zh-CN" altLang="en-US" dirty="0"/>
              <a:t>）</a:t>
            </a:r>
            <a:r>
              <a:rPr lang="zh-CN" altLang="en-US" dirty="0" smtClean="0"/>
              <a:t>但不影响分析；也可以使用附件的</a:t>
            </a:r>
            <a:r>
              <a:rPr lang="en-US" altLang="zh-CN" dirty="0" smtClean="0"/>
              <a:t>Debugview_Win7.7z</a:t>
            </a:r>
            <a:r>
              <a:rPr lang="zh-CN" altLang="en-US" dirty="0"/>
              <a:t>截</a:t>
            </a:r>
            <a:r>
              <a:rPr lang="zh-CN" altLang="en-US" dirty="0" smtClean="0"/>
              <a:t>取日志（这个程序会将输出</a:t>
            </a:r>
            <a:r>
              <a:rPr lang="zh-CN" altLang="en-US" dirty="0" smtClean="0">
                <a:solidFill>
                  <a:schemeClr val="bg2"/>
                </a:solidFill>
              </a:rPr>
              <a:t>空行和</a:t>
            </a:r>
            <a:r>
              <a:rPr lang="en-US" altLang="zh-CN" dirty="0">
                <a:solidFill>
                  <a:schemeClr val="bg2"/>
                </a:solidFill>
              </a:rPr>
              <a:t>IO Pending</a:t>
            </a:r>
            <a:r>
              <a:rPr lang="en-US" altLang="zh-CN" dirty="0"/>
              <a:t> </a:t>
            </a:r>
            <a:r>
              <a:rPr lang="zh-CN" altLang="en-US" dirty="0" smtClean="0"/>
              <a:t>改为输出</a:t>
            </a:r>
            <a:r>
              <a:rPr lang="en-US" altLang="zh-CN" dirty="0" smtClean="0">
                <a:solidFill>
                  <a:schemeClr val="bg2"/>
                </a:solidFill>
              </a:rPr>
              <a:t>`~$</a:t>
            </a:r>
            <a:r>
              <a:rPr lang="zh-CN" altLang="en-US" dirty="0" smtClean="0"/>
              <a:t>便于分析日志时查找替换）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0E99E808-580B-4431-9D93-D68CF87A615E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graphicFrame>
        <p:nvGraphicFramePr>
          <p:cNvPr id="8197" name="Object 2"/>
          <p:cNvGraphicFramePr>
            <a:graphicFrameLocks noChangeAspect="1"/>
          </p:cNvGraphicFramePr>
          <p:nvPr/>
        </p:nvGraphicFramePr>
        <p:xfrm>
          <a:off x="6878638" y="3725863"/>
          <a:ext cx="1816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包装程序外壳对象" showAsIcon="1" r:id="rId4" imgW="1828800" imgH="708338" progId="Package">
                  <p:embed/>
                </p:oleObj>
              </mc:Choice>
              <mc:Fallback>
                <p:oleObj name="包装程序外壳对象" showAsIcon="1" r:id="rId4" imgW="1828800" imgH="708338" progId="Packag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8638" y="3725863"/>
                        <a:ext cx="1816100" cy="7112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A2A4AB"/>
                          </a:gs>
                          <a:gs pos="50000">
                            <a:srgbClr val="C7C8CB"/>
                          </a:gs>
                          <a:gs pos="100000">
                            <a:srgbClr val="E4E4E6"/>
                          </a:gs>
                        </a:gsLst>
                        <a:lin ang="5400000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06" y="2329431"/>
            <a:ext cx="45339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采集日志</a:t>
            </a:r>
            <a:endParaRPr lang="zh-CN" altLang="en-US" dirty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0" y="614149"/>
            <a:ext cx="7986713" cy="5532354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使用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的串口日志</a:t>
            </a:r>
            <a:r>
              <a:rPr lang="en-US" altLang="zh-CN" dirty="0" smtClean="0"/>
              <a:t>  --PC</a:t>
            </a:r>
            <a:r>
              <a:rPr lang="zh-CN" altLang="en-US" dirty="0" smtClean="0"/>
              <a:t>端设置及启动</a:t>
            </a:r>
          </a:p>
          <a:p>
            <a:pPr marL="511175" lvl="1" indent="0" eaLnBrk="1" hangingPunct="1">
              <a:buFont typeface="Arial" charset="0"/>
              <a:buNone/>
            </a:pPr>
            <a:r>
              <a:rPr lang="en-US" altLang="zh-CN" dirty="0" err="1" smtClean="0"/>
              <a:t>DebugView</a:t>
            </a:r>
            <a:r>
              <a:rPr lang="zh-CN" altLang="en-US" dirty="0" smtClean="0"/>
              <a:t>的设置：注意设置时间戳（设为秒格式，而不是时分秒格式，</a:t>
            </a:r>
            <a:r>
              <a:rPr lang="en-US" altLang="zh-CN" dirty="0" smtClean="0"/>
              <a:t>Clock Time</a:t>
            </a:r>
            <a:r>
              <a:rPr lang="zh-CN" altLang="en-US" dirty="0" smtClean="0"/>
              <a:t>左边的对勾不要选，如下图）。 </a:t>
            </a:r>
          </a:p>
          <a:p>
            <a:pPr marL="511175" lvl="1" indent="0" eaLnBrk="1" hangingPunct="1">
              <a:buFont typeface="Arial" charset="0"/>
              <a:buNone/>
            </a:pPr>
            <a:r>
              <a:rPr lang="zh-CN" altLang="en-US" dirty="0" smtClean="0"/>
              <a:t>请注意，</a:t>
            </a:r>
            <a:r>
              <a:rPr lang="zh-CN" altLang="en-US" dirty="0" smtClean="0">
                <a:solidFill>
                  <a:srgbClr val="FF0000"/>
                </a:solidFill>
              </a:rPr>
              <a:t>在</a:t>
            </a:r>
            <a:r>
              <a:rPr lang="en-US" altLang="zh-CN" dirty="0" smtClean="0">
                <a:solidFill>
                  <a:srgbClr val="FF0000"/>
                </a:solidFill>
              </a:rPr>
              <a:t>PC</a:t>
            </a:r>
            <a:r>
              <a:rPr lang="zh-CN" altLang="en-US" dirty="0" smtClean="0">
                <a:solidFill>
                  <a:srgbClr val="FF0000"/>
                </a:solidFill>
              </a:rPr>
              <a:t>端，将</a:t>
            </a:r>
            <a:r>
              <a:rPr lang="en-US" altLang="zh-CN" dirty="0" smtClean="0">
                <a:solidFill>
                  <a:srgbClr val="FF0000"/>
                </a:solidFill>
              </a:rPr>
              <a:t>COM</a:t>
            </a:r>
            <a:r>
              <a:rPr lang="zh-CN" altLang="en-US" dirty="0" smtClean="0">
                <a:solidFill>
                  <a:srgbClr val="FF0000"/>
                </a:solidFill>
              </a:rPr>
              <a:t>口设置为</a:t>
            </a:r>
            <a:r>
              <a:rPr lang="en-US" altLang="zh-CN" dirty="0" smtClean="0">
                <a:solidFill>
                  <a:srgbClr val="FF0000"/>
                </a:solidFill>
              </a:rPr>
              <a:t>COM1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511175" lvl="1" indent="0" eaLnBrk="1" hangingPunct="1">
              <a:buFont typeface="Arial" charset="0"/>
              <a:buNone/>
            </a:pPr>
            <a:r>
              <a:rPr lang="zh-CN" altLang="en-US" b="1" dirty="0" smtClean="0"/>
              <a:t>依次启动</a:t>
            </a:r>
            <a:endParaRPr lang="en-US" altLang="zh-CN" b="1" dirty="0" smtClean="0"/>
          </a:p>
          <a:p>
            <a:pPr marL="968375" lvl="1" indent="-457200" eaLnBrk="1" hangingPunct="1">
              <a:buFont typeface="Wingdings" pitchFamily="2" charset="2"/>
              <a:buChar char="l"/>
            </a:pPr>
            <a:r>
              <a:rPr lang="en-US" altLang="zh-CN" dirty="0" smtClean="0"/>
              <a:t>VERILOG.exe</a:t>
            </a:r>
            <a:r>
              <a:rPr lang="zh-CN" altLang="en-US" dirty="0" smtClean="0"/>
              <a:t>（或</a:t>
            </a:r>
            <a:r>
              <a:rPr lang="en-US" altLang="zh-CN" dirty="0"/>
              <a:t>VERILOG(`~$).exe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511175" lvl="1" indent="0" eaLnBrk="1" hangingPunct="1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（不要更改串口设置）</a:t>
            </a:r>
            <a:endParaRPr lang="en-US" altLang="zh-CN" dirty="0" smtClean="0"/>
          </a:p>
          <a:p>
            <a:pPr marL="968375" lvl="1" indent="-457200" eaLnBrk="1" hangingPunct="1">
              <a:buFont typeface="+mj-lt"/>
              <a:buAutoNum type="arabicPeriod"/>
            </a:pPr>
            <a:endParaRPr lang="en-US" altLang="zh-CN" dirty="0" smtClean="0"/>
          </a:p>
          <a:p>
            <a:pPr marL="968375" lvl="1" indent="-457200" eaLnBrk="1" hangingPunct="1">
              <a:buFont typeface="Wingdings" pitchFamily="2" charset="2"/>
              <a:buChar char="l"/>
            </a:pPr>
            <a:r>
              <a:rPr lang="zh-CN" altLang="en-US" dirty="0" smtClean="0"/>
              <a:t>和</a:t>
            </a:r>
            <a:r>
              <a:rPr lang="en-US" altLang="zh-CN" dirty="0" smtClean="0"/>
              <a:t>Dbgview.exe</a:t>
            </a:r>
            <a:r>
              <a:rPr lang="zh-CN" altLang="en-US" dirty="0" smtClean="0"/>
              <a:t>后，</a:t>
            </a:r>
            <a:endParaRPr lang="en-US" altLang="zh-CN" dirty="0" smtClean="0"/>
          </a:p>
          <a:p>
            <a:pPr marL="968375" lvl="1" indent="-457200" eaLnBrk="1" hangingPunct="1">
              <a:buFont typeface="+mj-lt"/>
              <a:buAutoNum type="arabicPeriod"/>
            </a:pPr>
            <a:endParaRPr lang="en-US" altLang="zh-CN" dirty="0" smtClean="0"/>
          </a:p>
          <a:p>
            <a:pPr marL="968375" lvl="1" indent="-457200" eaLnBrk="1" hangingPunct="1">
              <a:buFont typeface="Wingdings" pitchFamily="2" charset="2"/>
              <a:buChar char="l"/>
            </a:pPr>
            <a:r>
              <a:rPr lang="zh-CN" altLang="en-US" dirty="0" smtClean="0"/>
              <a:t>执行</a:t>
            </a:r>
            <a:r>
              <a:rPr lang="en-US" altLang="zh-CN" dirty="0" smtClean="0"/>
              <a:t>Verilog.exe(TTY)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marL="511175" lvl="1" indent="0" eaLnBrk="1" hangingPunct="1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Action-&gt;Connect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E1D0CA92-1D4B-45DC-934A-5DED9959C1E2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118" y="5137955"/>
            <a:ext cx="2238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60" y="3747232"/>
            <a:ext cx="2535012" cy="351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60" y="4571996"/>
            <a:ext cx="2134528" cy="46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采集日志</a:t>
            </a:r>
            <a:endParaRPr lang="zh-CN" altLang="en-US" dirty="0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0" y="760413"/>
            <a:ext cx="7986713" cy="2769989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使用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的串口日志</a:t>
            </a:r>
            <a:r>
              <a:rPr lang="en-US" altLang="zh-CN" dirty="0" smtClean="0"/>
              <a:t>  --PC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marL="511175" lvl="1" indent="0" eaLnBrk="1" hangingPunct="1">
              <a:buFont typeface="Arial" charset="0"/>
              <a:buNone/>
            </a:pPr>
            <a:r>
              <a:rPr lang="en-US" altLang="zh-CN" dirty="0" smtClean="0"/>
              <a:t>TTY(VERILOG.exe)</a:t>
            </a:r>
          </a:p>
          <a:p>
            <a:pPr marL="511175" lvl="1" indent="0" eaLnBrk="1" hangingPunct="1">
              <a:buFont typeface="Arial" charset="0"/>
              <a:buNone/>
            </a:pPr>
            <a:r>
              <a:rPr lang="zh-CN" altLang="en-US" dirty="0" smtClean="0"/>
              <a:t>取得</a:t>
            </a:r>
            <a:r>
              <a:rPr lang="en-US" altLang="zh-CN" dirty="0" smtClean="0"/>
              <a:t>POS</a:t>
            </a:r>
            <a:r>
              <a:rPr lang="zh-CN" altLang="en-US" dirty="0" smtClean="0"/>
              <a:t>日志</a:t>
            </a:r>
            <a:endParaRPr lang="en-US" altLang="zh-CN" dirty="0" smtClean="0"/>
          </a:p>
          <a:p>
            <a:pPr marL="511175" lvl="1" indent="0" eaLnBrk="1" hangingPunct="1">
              <a:buFont typeface="Arial" charset="0"/>
              <a:buNone/>
            </a:pPr>
            <a:r>
              <a:rPr lang="en-US" altLang="zh-CN" dirty="0" smtClean="0"/>
              <a:t>Debugview.exe</a:t>
            </a:r>
          </a:p>
          <a:p>
            <a:pPr marL="511175" lvl="1" indent="0" eaLnBrk="1" hangingPunct="1">
              <a:buFont typeface="Arial" charset="0"/>
              <a:buNone/>
            </a:pPr>
            <a:r>
              <a:rPr lang="zh-CN" altLang="en-US" dirty="0"/>
              <a:t>用</a:t>
            </a:r>
            <a:r>
              <a:rPr lang="zh-CN" altLang="en-US" dirty="0" smtClean="0"/>
              <a:t>于日志的显示、保</a:t>
            </a:r>
            <a:endParaRPr lang="en-US" altLang="zh-CN" dirty="0" smtClean="0"/>
          </a:p>
          <a:p>
            <a:pPr marL="511175" lvl="1" indent="0" eaLnBrk="1" hangingPunct="1">
              <a:buFont typeface="Arial" charset="0"/>
              <a:buNone/>
            </a:pPr>
            <a:r>
              <a:rPr lang="zh-CN" altLang="en-US" dirty="0" smtClean="0"/>
              <a:t>存、过滤</a:t>
            </a:r>
            <a:r>
              <a:rPr lang="zh-CN" altLang="en-US" dirty="0"/>
              <a:t>（</a:t>
            </a:r>
            <a:r>
              <a:rPr lang="zh-CN" altLang="en-US" dirty="0" smtClean="0"/>
              <a:t>不建议用）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39D5A609-A415-4EEB-B90C-99C8042D2675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9488"/>
            <a:ext cx="47148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1463675"/>
            <a:ext cx="607695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655763"/>
            <a:ext cx="40386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4" name="TextBox 2"/>
          <p:cNvSpPr txBox="1">
            <a:spLocks noChangeArrowheads="1"/>
          </p:cNvSpPr>
          <p:nvPr/>
        </p:nvSpPr>
        <p:spPr bwMode="auto">
          <a:xfrm>
            <a:off x="2797175" y="4954588"/>
            <a:ext cx="1720850" cy="1016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[2612]</a:t>
            </a:r>
            <a:r>
              <a:rPr lang="zh-CN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（并非固定值）是</a:t>
            </a:r>
            <a:r>
              <a:rPr lang="en-US" altLang="zh-CN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TTY</a:t>
            </a:r>
            <a:r>
              <a:rPr lang="zh-CN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的进程号，是需要的日志；</a:t>
            </a:r>
            <a:endParaRPr lang="en-US" altLang="zh-CN" sz="12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eaLnBrk="1" hangingPunct="1">
              <a:defRPr/>
            </a:pPr>
            <a:r>
              <a:rPr lang="zh-CN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其他进程号的日志，为不需要的日志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采集日志</a:t>
            </a:r>
            <a:endParaRPr lang="zh-CN" altLang="en-US" dirty="0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0" y="760413"/>
            <a:ext cx="8830101" cy="2705977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使用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POS</a:t>
            </a:r>
            <a:r>
              <a:rPr lang="zh-CN" altLang="en-US" dirty="0" smtClean="0"/>
              <a:t>的串口日志</a:t>
            </a:r>
            <a:r>
              <a:rPr lang="en-US" altLang="zh-CN" dirty="0" smtClean="0"/>
              <a:t>  --PC</a:t>
            </a:r>
            <a:r>
              <a:rPr lang="zh-CN" altLang="en-US" dirty="0" smtClean="0"/>
              <a:t>端，问题排查</a:t>
            </a:r>
            <a:endParaRPr lang="en-US" altLang="zh-CN" dirty="0" smtClean="0"/>
          </a:p>
          <a:p>
            <a:pPr marL="854075" lvl="1" indent="-342900" eaLnBrk="1" hangingPunct="1">
              <a:buFont typeface="Wingdings" pitchFamily="2" charset="2"/>
              <a:buChar char="l"/>
            </a:pPr>
            <a:r>
              <a:rPr lang="en-US" altLang="zh-CN" dirty="0" smtClean="0"/>
              <a:t>TTY(VERILOG.exe)</a:t>
            </a:r>
            <a:r>
              <a:rPr lang="zh-CN" altLang="en-US" dirty="0" smtClean="0"/>
              <a:t>有日志、</a:t>
            </a:r>
            <a:r>
              <a:rPr lang="en-US" altLang="zh-CN" dirty="0" err="1" smtClean="0"/>
              <a:t>DebugView</a:t>
            </a:r>
            <a:r>
              <a:rPr lang="zh-CN" altLang="en-US" dirty="0" smtClean="0"/>
              <a:t>没有日志</a:t>
            </a:r>
            <a:endParaRPr lang="en-US" altLang="zh-CN" dirty="0" smtClean="0"/>
          </a:p>
          <a:p>
            <a:pPr marL="511175" lvl="1" indent="0" eaLnBrk="1" hangingPunct="1">
              <a:buFont typeface="Arial" charset="0"/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查看</a:t>
            </a:r>
            <a:r>
              <a:rPr lang="en-US" altLang="zh-CN" dirty="0" err="1" smtClean="0"/>
              <a:t>DebugView</a:t>
            </a:r>
            <a:r>
              <a:rPr lang="zh-CN" altLang="en-US" dirty="0" smtClean="0"/>
              <a:t>的菜单</a:t>
            </a:r>
            <a:r>
              <a:rPr lang="en-US" altLang="zh-CN" dirty="0" smtClean="0"/>
              <a:t>[Computer]</a:t>
            </a:r>
            <a:r>
              <a:rPr lang="zh-CN" altLang="en-US" dirty="0" smtClean="0"/>
              <a:t>，执行</a:t>
            </a:r>
            <a:r>
              <a:rPr lang="en-US" altLang="zh-CN" dirty="0" smtClean="0"/>
              <a:t>[Connect Local]</a:t>
            </a:r>
            <a:r>
              <a:rPr lang="zh-CN" altLang="en-US" dirty="0" smtClean="0"/>
              <a:t>，执行后，最下方会显示已经连接：主机名</a:t>
            </a:r>
            <a:r>
              <a:rPr lang="en-US" altLang="zh-CN" dirty="0" smtClean="0"/>
              <a:t>(Local)</a:t>
            </a:r>
          </a:p>
          <a:p>
            <a:pPr marL="854075" lvl="1" indent="-342900" eaLnBrk="1" hangingPunct="1">
              <a:buFont typeface="Wingdings" pitchFamily="2" charset="2"/>
              <a:buChar char="l"/>
            </a:pPr>
            <a:r>
              <a:rPr lang="en-US" altLang="zh-CN" dirty="0" smtClean="0"/>
              <a:t>TTY</a:t>
            </a:r>
            <a:r>
              <a:rPr lang="zh-CN" altLang="en-US" dirty="0" smtClean="0"/>
              <a:t>没有日志，显示空白</a:t>
            </a:r>
            <a:endParaRPr lang="en-US" altLang="zh-CN" dirty="0" smtClean="0"/>
          </a:p>
          <a:p>
            <a:pPr marL="511175" lvl="1" indent="0" eaLnBrk="1" hangingPunct="1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检查串口线是否插牢、串口端口是否正确，</a:t>
            </a:r>
            <a:r>
              <a:rPr lang="en-US" altLang="zh-CN" dirty="0" smtClean="0"/>
              <a:t>POS</a:t>
            </a:r>
            <a:r>
              <a:rPr lang="zh-CN" altLang="en-US" dirty="0" smtClean="0"/>
              <a:t>设置（后面有介绍）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39D5A609-A415-4EEB-B90C-99C8042D2675}" type="slidenum">
              <a:rPr lang="en-US" altLang="zh-CN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714" y="3466390"/>
            <a:ext cx="40671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0" y="3466390"/>
            <a:ext cx="39433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5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rgbClr val="3F3F3F"/>
      </a:dk1>
      <a:lt1>
        <a:sysClr val="window" lastClr="FFFFFF"/>
      </a:lt1>
      <a:dk2>
        <a:srgbClr val="115788"/>
      </a:dk2>
      <a:lt2>
        <a:srgbClr val="007AC3"/>
      </a:lt2>
      <a:accent1>
        <a:srgbClr val="3C4353"/>
      </a:accent1>
      <a:accent2>
        <a:srgbClr val="231F20"/>
      </a:accent2>
      <a:accent3>
        <a:srgbClr val="CBDB2A"/>
      </a:accent3>
      <a:accent4>
        <a:srgbClr val="699049"/>
      </a:accent4>
      <a:accent5>
        <a:srgbClr val="881D5B"/>
      </a:accent5>
      <a:accent6>
        <a:srgbClr val="E4B342"/>
      </a:accent6>
      <a:hlink>
        <a:srgbClr val="E38D29"/>
      </a:hlink>
      <a:folHlink>
        <a:srgbClr val="1157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RoutingRuleDescription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CFE56A3FA114A9F885520F2E745C3" ma:contentTypeVersion="3" ma:contentTypeDescription="Create a new document." ma:contentTypeScope="" ma:versionID="40e7db25e2df132fd6ea8fa781ec621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f9474e218445ed4c684930f37fd912e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RoutingRuleDescrip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  <xsd:element name="RoutingRuleDescription" ma:index="10" nillable="true" ma:displayName="Description" ma:description="" ma:internalName="RoutingRuleDescription" ma:readOnly="fals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B8CBEE-9FA3-405F-8201-44BBC0DD4AD9}">
  <ds:schemaRefs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dcmitype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95A78F5-ED1C-4DA0-9FC9-8AD1308F3C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01836E-8F27-4813-BCFE-0FDB4F3C15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4449</Words>
  <Application>Microsoft Office PowerPoint</Application>
  <PresentationFormat>On-screen Show (4:3)</PresentationFormat>
  <Paragraphs>414</Paragraphs>
  <Slides>32</Slides>
  <Notes>32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Office Theme</vt:lpstr>
      <vt:lpstr>包装程序外壳对象</vt:lpstr>
      <vt:lpstr>包</vt:lpstr>
      <vt:lpstr>软件知识和经验介绍、各种问题处理和相应工具使用介绍</vt:lpstr>
      <vt:lpstr>内容介绍</vt:lpstr>
      <vt:lpstr>OS、EOS及应用程序（Trident）</vt:lpstr>
      <vt:lpstr>OS、EOS及应用程序（Trident）</vt:lpstr>
      <vt:lpstr>OS、EOS及应用程序（Trident）</vt:lpstr>
      <vt:lpstr>采集日志</vt:lpstr>
      <vt:lpstr>采集日志</vt:lpstr>
      <vt:lpstr>采集日志</vt:lpstr>
      <vt:lpstr>采集日志</vt:lpstr>
      <vt:lpstr>采集日志</vt:lpstr>
      <vt:lpstr>采集日志</vt:lpstr>
      <vt:lpstr>采集日志</vt:lpstr>
      <vt:lpstr>采集日志</vt:lpstr>
      <vt:lpstr>采集日志</vt:lpstr>
      <vt:lpstr>采集日志</vt:lpstr>
      <vt:lpstr>采集日志</vt:lpstr>
      <vt:lpstr>发生问题、报告问题时的技巧</vt:lpstr>
      <vt:lpstr>发生问题、报告问题时的技巧</vt:lpstr>
      <vt:lpstr>发生问题、报告问题时的技巧</vt:lpstr>
      <vt:lpstr>POS参数设置</vt:lpstr>
      <vt:lpstr>POS参数设置</vt:lpstr>
      <vt:lpstr>POS参数设置</vt:lpstr>
      <vt:lpstr>签名及清除签名</vt:lpstr>
      <vt:lpstr>签名及清除签名</vt:lpstr>
      <vt:lpstr>签名及清除签名</vt:lpstr>
      <vt:lpstr>USB驱动、及下载脚本</vt:lpstr>
      <vt:lpstr>USB驱动、及下载脚本</vt:lpstr>
      <vt:lpstr>NCP相关</vt:lpstr>
      <vt:lpstr>NCP相关</vt:lpstr>
      <vt:lpstr>AT指令</vt:lpstr>
      <vt:lpstr>TAMPER</vt:lpstr>
      <vt:lpstr>TRANSITION SLIDE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Philip A. Calvert</dc:creator>
  <cp:lastModifiedBy>Simon</cp:lastModifiedBy>
  <cp:revision>130</cp:revision>
  <dcterms:created xsi:type="dcterms:W3CDTF">2011-05-11T21:17:34Z</dcterms:created>
  <dcterms:modified xsi:type="dcterms:W3CDTF">2013-07-31T02:51:30Z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0x010100E3ECFE56A3FA114A9F885520F2E745C3</vt:lpwstr>
  </property>
</Properties>
</file>